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3" r:id="rId7"/>
    <p:sldId id="286" r:id="rId8"/>
    <p:sldId id="264" r:id="rId9"/>
    <p:sldId id="285" r:id="rId10"/>
    <p:sldId id="287" r:id="rId11"/>
    <p:sldId id="261" r:id="rId12"/>
    <p:sldId id="288" r:id="rId13"/>
    <p:sldId id="289" r:id="rId14"/>
    <p:sldId id="294" r:id="rId15"/>
    <p:sldId id="262"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1738"/>
    <a:srgbClr val="181C44"/>
    <a:srgbClr val="1627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0" d="100"/>
          <a:sy n="50" d="100"/>
        </p:scale>
        <p:origin x="366"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733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172D1F-1634-E483-6749-39B67990FE9C}"/>
              </a:ext>
            </a:extLst>
          </p:cNvPr>
          <p:cNvSpPr>
            <a:spLocks noGrp="1"/>
          </p:cNvSpPr>
          <p:nvPr>
            <p:ph type="dt" sz="half" idx="10"/>
          </p:nvPr>
        </p:nvSpPr>
        <p:spPr/>
        <p:txBody>
          <a:bodyPr/>
          <a:lstStyle/>
          <a:p>
            <a:fld id="{C1B53D40-455B-4694-B806-A52DBF19D3EB}" type="datetimeFigureOut">
              <a:rPr lang="en-US" smtClean="0"/>
              <a:t>30-Oct-23</a:t>
            </a:fld>
            <a:endParaRPr lang="en-US"/>
          </a:p>
        </p:txBody>
      </p:sp>
      <p:sp>
        <p:nvSpPr>
          <p:cNvPr id="3" name="Footer Placeholder 2">
            <a:extLst>
              <a:ext uri="{FF2B5EF4-FFF2-40B4-BE49-F238E27FC236}">
                <a16:creationId xmlns:a16="http://schemas.microsoft.com/office/drawing/2014/main" id="{4AD7AEC1-5E7D-9AC1-587D-FE7AEB59EA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70F69D-D5B5-9334-B8A8-3DCC1FAFF718}"/>
              </a:ext>
            </a:extLst>
          </p:cNvPr>
          <p:cNvSpPr>
            <a:spLocks noGrp="1"/>
          </p:cNvSpPr>
          <p:nvPr>
            <p:ph type="sldNum" sz="quarter" idx="12"/>
          </p:nvPr>
        </p:nvSpPr>
        <p:spPr/>
        <p:txBody>
          <a:bodyPr/>
          <a:lstStyle/>
          <a:p>
            <a:fld id="{C262D7B3-22A6-4C55-A19D-42550E6E6168}" type="slidenum">
              <a:rPr lang="en-US" smtClean="0"/>
              <a:t>‹#›</a:t>
            </a:fld>
            <a:endParaRPr lang="en-US"/>
          </a:p>
        </p:txBody>
      </p:sp>
    </p:spTree>
    <p:extLst>
      <p:ext uri="{BB962C8B-B14F-4D97-AF65-F5344CB8AC3E}">
        <p14:creationId xmlns:p14="http://schemas.microsoft.com/office/powerpoint/2010/main" val="42151211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dirty="0"/>
          </a:p>
        </p:txBody>
      </p:sp>
      <p:sp>
        <p:nvSpPr>
          <p:cNvPr id="4" name="Text 2"/>
          <p:cNvSpPr/>
          <p:nvPr/>
        </p:nvSpPr>
        <p:spPr>
          <a:xfrm>
            <a:off x="833199" y="2679025"/>
            <a:ext cx="7261860" cy="833199"/>
          </a:xfrm>
          <a:prstGeom prst="rect">
            <a:avLst/>
          </a:prstGeom>
          <a:noFill/>
          <a:ln/>
        </p:spPr>
        <p:txBody>
          <a:bodyPr wrap="none" rtlCol="0" anchor="t"/>
          <a:lstStyle/>
          <a:p>
            <a:pPr marL="0" indent="0">
              <a:lnSpc>
                <a:spcPts val="6561"/>
              </a:lnSpc>
              <a:buNone/>
            </a:pPr>
            <a:r>
              <a:rPr lang="en-US" sz="5249" dirty="0">
                <a:solidFill>
                  <a:srgbClr val="FFFFFF"/>
                </a:solidFill>
                <a:latin typeface="Fraunces" pitchFamily="34" charset="0"/>
                <a:ea typeface="Fraunces" pitchFamily="34" charset="-122"/>
                <a:cs typeface="Fraunces" pitchFamily="34" charset="-120"/>
              </a:rPr>
              <a:t>Water Quality Analysis</a:t>
            </a:r>
            <a:endParaRPr lang="en-US" sz="5249" dirty="0"/>
          </a:p>
        </p:txBody>
      </p:sp>
      <p:sp>
        <p:nvSpPr>
          <p:cNvPr id="5" name="Text 3"/>
          <p:cNvSpPr/>
          <p:nvPr/>
        </p:nvSpPr>
        <p:spPr>
          <a:xfrm>
            <a:off x="833199" y="3845481"/>
            <a:ext cx="7477601" cy="1066205"/>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Welcome to the world of water quality analysis. Join me on a journey to explore the importance of monitoring and understanding the quality of our water resources.</a:t>
            </a:r>
            <a:endParaRPr lang="en-US" sz="1750" dirty="0"/>
          </a:p>
        </p:txBody>
      </p:sp>
      <p:pic>
        <p:nvPicPr>
          <p:cNvPr id="9" name="Image 1"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93D79E61-F578-1D4B-899A-B95F8BD0BD32}"/>
              </a:ext>
            </a:extLst>
          </p:cNvPr>
          <p:cNvSpPr/>
          <p:nvPr/>
        </p:nvSpPr>
        <p:spPr>
          <a:xfrm>
            <a:off x="0" y="0"/>
            <a:ext cx="14630400" cy="8229600"/>
          </a:xfrm>
          <a:prstGeom prst="rect">
            <a:avLst/>
          </a:prstGeom>
          <a:solidFill>
            <a:srgbClr val="080E26">
              <a:alpha val="80000"/>
            </a:srgbClr>
          </a:solidFill>
          <a:ln/>
        </p:spPr>
        <p:txBody>
          <a:bodyPr/>
          <a:lstStyle/>
          <a:p>
            <a:endParaRPr lang="en-US"/>
          </a:p>
        </p:txBody>
      </p:sp>
      <p:sp>
        <p:nvSpPr>
          <p:cNvPr id="3" name="Text 1">
            <a:extLst>
              <a:ext uri="{FF2B5EF4-FFF2-40B4-BE49-F238E27FC236}">
                <a16:creationId xmlns:a16="http://schemas.microsoft.com/office/drawing/2014/main" id="{91FE4DA9-093A-1403-E816-C61ADE5EE656}"/>
              </a:ext>
            </a:extLst>
          </p:cNvPr>
          <p:cNvSpPr/>
          <p:nvPr/>
        </p:nvSpPr>
        <p:spPr>
          <a:xfrm>
            <a:off x="2511128" y="627699"/>
            <a:ext cx="5340350" cy="578644"/>
          </a:xfrm>
          <a:prstGeom prst="rect">
            <a:avLst/>
          </a:prstGeom>
          <a:noFill/>
          <a:ln/>
        </p:spPr>
        <p:txBody>
          <a:bodyPr wrap="none" rtlCol="0" anchor="t"/>
          <a:lstStyle/>
          <a:p>
            <a:pPr>
              <a:lnSpc>
                <a:spcPts val="4556"/>
              </a:lnSpc>
            </a:pPr>
            <a:r>
              <a:rPr lang="en-US" sz="3645" b="1" dirty="0">
                <a:solidFill>
                  <a:schemeClr val="bg1"/>
                </a:solidFill>
                <a:latin typeface="Söhne"/>
                <a:ea typeface="Crimson Pro" pitchFamily="34" charset="-122"/>
                <a:cs typeface="Crimson Pro" pitchFamily="34" charset="-120"/>
              </a:rPr>
              <a:t>Why </a:t>
            </a:r>
            <a:r>
              <a:rPr lang="en-US" sz="3645" b="1" dirty="0" err="1">
                <a:solidFill>
                  <a:schemeClr val="bg1"/>
                </a:solidFill>
                <a:latin typeface="Söhne"/>
                <a:ea typeface="Crimson Pro" pitchFamily="34" charset="-122"/>
                <a:cs typeface="Crimson Pro" pitchFamily="34" charset="-120"/>
              </a:rPr>
              <a:t>Jupyter</a:t>
            </a:r>
            <a:r>
              <a:rPr lang="en-US" sz="3645" b="1" dirty="0">
                <a:solidFill>
                  <a:schemeClr val="bg1"/>
                </a:solidFill>
                <a:latin typeface="Söhne"/>
                <a:ea typeface="Crimson Pro" pitchFamily="34" charset="-122"/>
                <a:cs typeface="Crimson Pro" pitchFamily="34" charset="-120"/>
              </a:rPr>
              <a:t> Notebook ?</a:t>
            </a:r>
            <a:endParaRPr lang="en-US" sz="3645" b="1" dirty="0">
              <a:solidFill>
                <a:schemeClr val="bg1"/>
              </a:solidFill>
              <a:latin typeface="Söhne"/>
            </a:endParaRPr>
          </a:p>
        </p:txBody>
      </p:sp>
      <p:pic>
        <p:nvPicPr>
          <p:cNvPr id="4" name="Image 2" descr="preencoded.png">
            <a:extLst>
              <a:ext uri="{FF2B5EF4-FFF2-40B4-BE49-F238E27FC236}">
                <a16:creationId xmlns:a16="http://schemas.microsoft.com/office/drawing/2014/main" id="{3AA67FE6-A4FF-B56F-4BFB-C28372E38505}"/>
              </a:ext>
            </a:extLst>
          </p:cNvPr>
          <p:cNvPicPr>
            <a:picLocks noChangeAspect="1"/>
          </p:cNvPicPr>
          <p:nvPr/>
        </p:nvPicPr>
        <p:blipFill>
          <a:blip r:embed="rId2"/>
          <a:stretch>
            <a:fillRect/>
          </a:stretch>
        </p:blipFill>
        <p:spPr>
          <a:xfrm>
            <a:off x="5535414" y="2051647"/>
            <a:ext cx="2746673" cy="1697533"/>
          </a:xfrm>
          <a:prstGeom prst="rect">
            <a:avLst/>
          </a:prstGeom>
        </p:spPr>
      </p:pic>
      <p:sp>
        <p:nvSpPr>
          <p:cNvPr id="5" name="Text 4">
            <a:extLst>
              <a:ext uri="{FF2B5EF4-FFF2-40B4-BE49-F238E27FC236}">
                <a16:creationId xmlns:a16="http://schemas.microsoft.com/office/drawing/2014/main" id="{4AC6D847-10CA-1827-CD19-BB095CD9AD8D}"/>
              </a:ext>
            </a:extLst>
          </p:cNvPr>
          <p:cNvSpPr/>
          <p:nvPr/>
        </p:nvSpPr>
        <p:spPr>
          <a:xfrm>
            <a:off x="5535414" y="3980559"/>
            <a:ext cx="2746673" cy="578644"/>
          </a:xfrm>
          <a:prstGeom prst="rect">
            <a:avLst/>
          </a:prstGeom>
          <a:noFill/>
          <a:ln/>
        </p:spPr>
        <p:txBody>
          <a:bodyPr wrap="square" rtlCol="0" anchor="t"/>
          <a:lstStyle/>
          <a:p>
            <a:pPr>
              <a:lnSpc>
                <a:spcPts val="2278"/>
              </a:lnSpc>
            </a:pPr>
            <a:r>
              <a:rPr lang="en-US" sz="1822" b="1" dirty="0">
                <a:solidFill>
                  <a:schemeClr val="bg1"/>
                </a:solidFill>
                <a:latin typeface="Crimson Pro" pitchFamily="34" charset="0"/>
                <a:ea typeface="Crimson Pro" pitchFamily="34" charset="-122"/>
                <a:cs typeface="Crimson Pro" pitchFamily="34" charset="-120"/>
              </a:rPr>
              <a:t>Executing Code in </a:t>
            </a:r>
            <a:r>
              <a:rPr lang="en-US" sz="1822" b="1" dirty="0" err="1">
                <a:solidFill>
                  <a:schemeClr val="bg1"/>
                </a:solidFill>
                <a:latin typeface="Crimson Pro" pitchFamily="34" charset="0"/>
                <a:ea typeface="Crimson Pro" pitchFamily="34" charset="-122"/>
                <a:cs typeface="Crimson Pro" pitchFamily="34" charset="-120"/>
              </a:rPr>
              <a:t>Jupyter</a:t>
            </a:r>
            <a:r>
              <a:rPr lang="en-US" sz="1822" b="1" dirty="0">
                <a:solidFill>
                  <a:schemeClr val="bg1"/>
                </a:solidFill>
                <a:latin typeface="Crimson Pro" pitchFamily="34" charset="0"/>
                <a:ea typeface="Crimson Pro" pitchFamily="34" charset="-122"/>
                <a:cs typeface="Crimson Pro" pitchFamily="34" charset="-120"/>
              </a:rPr>
              <a:t> Notebook</a:t>
            </a:r>
            <a:endParaRPr lang="en-US" sz="1822" dirty="0">
              <a:solidFill>
                <a:schemeClr val="bg1"/>
              </a:solidFill>
            </a:endParaRPr>
          </a:p>
        </p:txBody>
      </p:sp>
      <p:sp>
        <p:nvSpPr>
          <p:cNvPr id="6" name="Text 5">
            <a:extLst>
              <a:ext uri="{FF2B5EF4-FFF2-40B4-BE49-F238E27FC236}">
                <a16:creationId xmlns:a16="http://schemas.microsoft.com/office/drawing/2014/main" id="{02B2D012-A5DF-63B5-8DC3-33BEBA88373B}"/>
              </a:ext>
            </a:extLst>
          </p:cNvPr>
          <p:cNvSpPr/>
          <p:nvPr/>
        </p:nvSpPr>
        <p:spPr>
          <a:xfrm>
            <a:off x="5535414" y="4744344"/>
            <a:ext cx="2746673" cy="1184672"/>
          </a:xfrm>
          <a:prstGeom prst="rect">
            <a:avLst/>
          </a:prstGeom>
          <a:noFill/>
          <a:ln/>
        </p:spPr>
        <p:txBody>
          <a:bodyPr wrap="square" rtlCol="0" anchor="t"/>
          <a:lstStyle/>
          <a:p>
            <a:pPr>
              <a:lnSpc>
                <a:spcPts val="2332"/>
              </a:lnSpc>
            </a:pPr>
            <a:r>
              <a:rPr lang="en-US" sz="1458" dirty="0">
                <a:solidFill>
                  <a:schemeClr val="bg1"/>
                </a:solidFill>
                <a:latin typeface="Open Sans" pitchFamily="34" charset="0"/>
                <a:ea typeface="Open Sans" pitchFamily="34" charset="-122"/>
                <a:cs typeface="Open Sans" pitchFamily="34" charset="-120"/>
              </a:rPr>
              <a:t>Witness the step-by-step execution of code snippets within the Jupyter Notebook environment.</a:t>
            </a:r>
            <a:endParaRPr lang="en-US" sz="1458" dirty="0">
              <a:solidFill>
                <a:schemeClr val="bg1"/>
              </a:solidFill>
            </a:endParaRPr>
          </a:p>
        </p:txBody>
      </p:sp>
      <p:pic>
        <p:nvPicPr>
          <p:cNvPr id="7" name="Image 3" descr="preencoded.png">
            <a:extLst>
              <a:ext uri="{FF2B5EF4-FFF2-40B4-BE49-F238E27FC236}">
                <a16:creationId xmlns:a16="http://schemas.microsoft.com/office/drawing/2014/main" id="{BE8BFB49-0AEE-8323-10D6-3E24E4CE4F4C}"/>
              </a:ext>
            </a:extLst>
          </p:cNvPr>
          <p:cNvPicPr>
            <a:picLocks noChangeAspect="1"/>
          </p:cNvPicPr>
          <p:nvPr/>
        </p:nvPicPr>
        <p:blipFill>
          <a:blip r:embed="rId3"/>
          <a:stretch>
            <a:fillRect/>
          </a:stretch>
        </p:blipFill>
        <p:spPr>
          <a:xfrm>
            <a:off x="2511128" y="2051647"/>
            <a:ext cx="2746673" cy="1697533"/>
          </a:xfrm>
          <a:prstGeom prst="rect">
            <a:avLst/>
          </a:prstGeom>
        </p:spPr>
      </p:pic>
      <p:sp>
        <p:nvSpPr>
          <p:cNvPr id="8" name="Text 6">
            <a:extLst>
              <a:ext uri="{FF2B5EF4-FFF2-40B4-BE49-F238E27FC236}">
                <a16:creationId xmlns:a16="http://schemas.microsoft.com/office/drawing/2014/main" id="{F5B62660-9D02-1737-87C7-F81DEE2A7043}"/>
              </a:ext>
            </a:extLst>
          </p:cNvPr>
          <p:cNvSpPr/>
          <p:nvPr/>
        </p:nvSpPr>
        <p:spPr>
          <a:xfrm>
            <a:off x="2511128" y="3980559"/>
            <a:ext cx="2746673" cy="578644"/>
          </a:xfrm>
          <a:prstGeom prst="rect">
            <a:avLst/>
          </a:prstGeom>
          <a:noFill/>
          <a:ln/>
        </p:spPr>
        <p:txBody>
          <a:bodyPr wrap="square" rtlCol="0" anchor="t"/>
          <a:lstStyle/>
          <a:p>
            <a:pPr>
              <a:lnSpc>
                <a:spcPts val="2278"/>
              </a:lnSpc>
            </a:pPr>
            <a:r>
              <a:rPr lang="en-US" sz="1822" b="1" dirty="0">
                <a:solidFill>
                  <a:schemeClr val="bg1"/>
                </a:solidFill>
                <a:latin typeface="Crimson Pro" pitchFamily="34" charset="0"/>
                <a:ea typeface="Crimson Pro" pitchFamily="34" charset="-122"/>
                <a:cs typeface="Crimson Pro" pitchFamily="34" charset="-120"/>
              </a:rPr>
              <a:t>Visualizing Data in </a:t>
            </a:r>
            <a:r>
              <a:rPr lang="en-US" sz="1822" b="1" dirty="0" err="1">
                <a:solidFill>
                  <a:schemeClr val="bg1"/>
                </a:solidFill>
                <a:latin typeface="Crimson Pro" pitchFamily="34" charset="0"/>
                <a:ea typeface="Crimson Pro" pitchFamily="34" charset="-122"/>
                <a:cs typeface="Crimson Pro" pitchFamily="34" charset="-120"/>
              </a:rPr>
              <a:t>Jupyter</a:t>
            </a:r>
            <a:r>
              <a:rPr lang="en-US" sz="1822" b="1" dirty="0">
                <a:solidFill>
                  <a:schemeClr val="bg1"/>
                </a:solidFill>
                <a:latin typeface="Crimson Pro" pitchFamily="34" charset="0"/>
                <a:ea typeface="Crimson Pro" pitchFamily="34" charset="-122"/>
                <a:cs typeface="Crimson Pro" pitchFamily="34" charset="-120"/>
              </a:rPr>
              <a:t> Notebook</a:t>
            </a:r>
            <a:endParaRPr lang="en-US" sz="1822" dirty="0">
              <a:solidFill>
                <a:schemeClr val="bg1"/>
              </a:solidFill>
            </a:endParaRPr>
          </a:p>
        </p:txBody>
      </p:sp>
      <p:sp>
        <p:nvSpPr>
          <p:cNvPr id="9" name="Text 7">
            <a:extLst>
              <a:ext uri="{FF2B5EF4-FFF2-40B4-BE49-F238E27FC236}">
                <a16:creationId xmlns:a16="http://schemas.microsoft.com/office/drawing/2014/main" id="{3B50756E-EFAB-2E36-EE1C-1439ED13F921}"/>
              </a:ext>
            </a:extLst>
          </p:cNvPr>
          <p:cNvSpPr/>
          <p:nvPr/>
        </p:nvSpPr>
        <p:spPr>
          <a:xfrm>
            <a:off x="2511128" y="4744344"/>
            <a:ext cx="2746673" cy="1184672"/>
          </a:xfrm>
          <a:prstGeom prst="rect">
            <a:avLst/>
          </a:prstGeom>
          <a:noFill/>
          <a:ln/>
        </p:spPr>
        <p:txBody>
          <a:bodyPr wrap="square" rtlCol="0" anchor="t"/>
          <a:lstStyle/>
          <a:p>
            <a:pPr>
              <a:lnSpc>
                <a:spcPts val="2332"/>
              </a:lnSpc>
            </a:pPr>
            <a:r>
              <a:rPr lang="en-US" sz="1458" dirty="0">
                <a:solidFill>
                  <a:schemeClr val="bg1"/>
                </a:solidFill>
                <a:latin typeface="Open Sans" pitchFamily="34" charset="0"/>
                <a:ea typeface="Open Sans" pitchFamily="34" charset="-122"/>
                <a:cs typeface="Open Sans" pitchFamily="34" charset="-120"/>
              </a:rPr>
              <a:t>Demonstrating the power of data visualization using Jupyter Notebook's interactive capabilities.</a:t>
            </a:r>
            <a:endParaRPr lang="en-US" sz="1458" dirty="0">
              <a:solidFill>
                <a:schemeClr val="bg1"/>
              </a:solidFill>
            </a:endParaRPr>
          </a:p>
        </p:txBody>
      </p:sp>
      <p:cxnSp>
        <p:nvCxnSpPr>
          <p:cNvPr id="10" name="Straight Connector 9">
            <a:extLst>
              <a:ext uri="{FF2B5EF4-FFF2-40B4-BE49-F238E27FC236}">
                <a16:creationId xmlns:a16="http://schemas.microsoft.com/office/drawing/2014/main" id="{6104B281-BE92-628E-5DD2-3E43F91A4281}"/>
              </a:ext>
            </a:extLst>
          </p:cNvPr>
          <p:cNvCxnSpPr>
            <a:cxnSpLocks/>
          </p:cNvCxnSpPr>
          <p:nvPr/>
        </p:nvCxnSpPr>
        <p:spPr>
          <a:xfrm>
            <a:off x="2596330" y="1437722"/>
            <a:ext cx="4733384" cy="0"/>
          </a:xfrm>
          <a:prstGeom prst="line">
            <a:avLst/>
          </a:prstGeom>
          <a:ln w="31750">
            <a:gradFill flip="none" rotWithShape="1">
              <a:gsLst>
                <a:gs pos="13000">
                  <a:schemeClr val="accent5">
                    <a:lumMod val="0"/>
                    <a:lumOff val="100000"/>
                  </a:schemeClr>
                </a:gs>
                <a:gs pos="35000">
                  <a:schemeClr val="accent5">
                    <a:lumMod val="0"/>
                    <a:lumOff val="100000"/>
                  </a:schemeClr>
                </a:gs>
                <a:gs pos="55000">
                  <a:srgbClr val="4BD0FF"/>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pic>
        <p:nvPicPr>
          <p:cNvPr id="11" name="Image 1" descr="preencoded.png">
            <a:extLst>
              <a:ext uri="{FF2B5EF4-FFF2-40B4-BE49-F238E27FC236}">
                <a16:creationId xmlns:a16="http://schemas.microsoft.com/office/drawing/2014/main" id="{B6AEB7BA-89D2-EDA4-53AB-866E7EDC87E3}"/>
              </a:ext>
            </a:extLst>
          </p:cNvPr>
          <p:cNvPicPr>
            <a:picLocks noChangeAspect="1"/>
          </p:cNvPicPr>
          <p:nvPr/>
        </p:nvPicPr>
        <p:blipFill>
          <a:blip r:embed="rId4"/>
          <a:stretch>
            <a:fillRect/>
          </a:stretch>
        </p:blipFill>
        <p:spPr>
          <a:xfrm>
            <a:off x="8559899" y="2051647"/>
            <a:ext cx="2746573" cy="1697434"/>
          </a:xfrm>
          <a:prstGeom prst="rect">
            <a:avLst/>
          </a:prstGeom>
        </p:spPr>
      </p:pic>
      <p:sp>
        <p:nvSpPr>
          <p:cNvPr id="12" name="Text 2">
            <a:extLst>
              <a:ext uri="{FF2B5EF4-FFF2-40B4-BE49-F238E27FC236}">
                <a16:creationId xmlns:a16="http://schemas.microsoft.com/office/drawing/2014/main" id="{A6B06757-DE2F-7D7A-6BC3-66CDDB2BE27F}"/>
              </a:ext>
            </a:extLst>
          </p:cNvPr>
          <p:cNvSpPr/>
          <p:nvPr/>
        </p:nvSpPr>
        <p:spPr>
          <a:xfrm>
            <a:off x="8559899" y="3980459"/>
            <a:ext cx="2746573" cy="867966"/>
          </a:xfrm>
          <a:prstGeom prst="rect">
            <a:avLst/>
          </a:prstGeom>
          <a:noFill/>
          <a:ln/>
        </p:spPr>
        <p:txBody>
          <a:bodyPr wrap="square" rtlCol="0" anchor="t"/>
          <a:lstStyle/>
          <a:p>
            <a:pPr>
              <a:lnSpc>
                <a:spcPts val="2278"/>
              </a:lnSpc>
            </a:pPr>
            <a:r>
              <a:rPr lang="en-US" sz="1822" b="1" dirty="0">
                <a:solidFill>
                  <a:schemeClr val="bg1"/>
                </a:solidFill>
                <a:latin typeface="Crimson Pro" pitchFamily="34" charset="0"/>
                <a:ea typeface="Crimson Pro" pitchFamily="34" charset="-122"/>
                <a:cs typeface="Crimson Pro" pitchFamily="34" charset="-120"/>
              </a:rPr>
              <a:t>Machine Learning Algorithms in Jupyter Notebook</a:t>
            </a:r>
            <a:endParaRPr lang="en-US" sz="1822" dirty="0">
              <a:solidFill>
                <a:schemeClr val="bg1"/>
              </a:solidFill>
            </a:endParaRPr>
          </a:p>
        </p:txBody>
      </p:sp>
      <p:sp>
        <p:nvSpPr>
          <p:cNvPr id="13" name="Text 3">
            <a:extLst>
              <a:ext uri="{FF2B5EF4-FFF2-40B4-BE49-F238E27FC236}">
                <a16:creationId xmlns:a16="http://schemas.microsoft.com/office/drawing/2014/main" id="{280DADB5-D6C5-4BB4-F0CC-32106E39F92A}"/>
              </a:ext>
            </a:extLst>
          </p:cNvPr>
          <p:cNvSpPr/>
          <p:nvPr/>
        </p:nvSpPr>
        <p:spPr>
          <a:xfrm>
            <a:off x="8559899" y="5033566"/>
            <a:ext cx="2746573" cy="1184672"/>
          </a:xfrm>
          <a:prstGeom prst="rect">
            <a:avLst/>
          </a:prstGeom>
          <a:noFill/>
          <a:ln/>
        </p:spPr>
        <p:txBody>
          <a:bodyPr wrap="square" rtlCol="0" anchor="t"/>
          <a:lstStyle/>
          <a:p>
            <a:pPr>
              <a:lnSpc>
                <a:spcPts val="2332"/>
              </a:lnSpc>
            </a:pPr>
            <a:r>
              <a:rPr lang="en-US" sz="1458" dirty="0">
                <a:solidFill>
                  <a:schemeClr val="bg1"/>
                </a:solidFill>
                <a:latin typeface="Open Sans" pitchFamily="34" charset="0"/>
                <a:ea typeface="Open Sans" pitchFamily="34" charset="-122"/>
                <a:cs typeface="Open Sans" pitchFamily="34" charset="-120"/>
              </a:rPr>
              <a:t>Showcasing the implementation of KNN, CNN, and Gradient Descent algorithms in Jupyter Notebook.</a:t>
            </a:r>
            <a:endParaRPr lang="en-US" sz="1458" dirty="0">
              <a:solidFill>
                <a:schemeClr val="bg1"/>
              </a:solidFill>
            </a:endParaRPr>
          </a:p>
        </p:txBody>
      </p:sp>
      <p:sp>
        <p:nvSpPr>
          <p:cNvPr id="15" name="Shape 1">
            <a:extLst>
              <a:ext uri="{FF2B5EF4-FFF2-40B4-BE49-F238E27FC236}">
                <a16:creationId xmlns:a16="http://schemas.microsoft.com/office/drawing/2014/main" id="{1A14B478-022F-1DA0-255A-BE8C9F561613}"/>
              </a:ext>
            </a:extLst>
          </p:cNvPr>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dirty="0"/>
          </a:p>
        </p:txBody>
      </p:sp>
      <p:sp>
        <p:nvSpPr>
          <p:cNvPr id="14" name="TextBox 13">
            <a:extLst>
              <a:ext uri="{FF2B5EF4-FFF2-40B4-BE49-F238E27FC236}">
                <a16:creationId xmlns:a16="http://schemas.microsoft.com/office/drawing/2014/main" id="{EE899ABB-AE4F-2F28-6700-6194889193DB}"/>
              </a:ext>
            </a:extLst>
          </p:cNvPr>
          <p:cNvSpPr txBox="1"/>
          <p:nvPr/>
        </p:nvSpPr>
        <p:spPr>
          <a:xfrm>
            <a:off x="610820" y="236804"/>
            <a:ext cx="6093560" cy="683264"/>
          </a:xfrm>
          <a:prstGeom prst="rect">
            <a:avLst/>
          </a:prstGeom>
          <a:noFill/>
        </p:spPr>
        <p:txBody>
          <a:bodyPr wrap="square" rtlCol="0">
            <a:spAutoFit/>
          </a:bodyPr>
          <a:lstStyle/>
          <a:p>
            <a:r>
              <a:rPr lang="en-US" sz="3840" dirty="0">
                <a:gradFill>
                  <a:gsLst>
                    <a:gs pos="13000">
                      <a:schemeClr val="accent5">
                        <a:lumMod val="0"/>
                        <a:lumOff val="100000"/>
                      </a:schemeClr>
                    </a:gs>
                    <a:gs pos="35000">
                      <a:schemeClr val="accent5">
                        <a:lumMod val="0"/>
                        <a:lumOff val="100000"/>
                      </a:schemeClr>
                    </a:gs>
                    <a:gs pos="55000">
                      <a:srgbClr val="71DAFF"/>
                    </a:gs>
                  </a:gsLst>
                  <a:path path="circle">
                    <a:fillToRect l="50000" t="-80000" r="50000" b="180000"/>
                  </a:path>
                </a:gradFill>
                <a:latin typeface="Poppins" panose="00000500000000000000" pitchFamily="2" charset="0"/>
                <a:cs typeface="Poppins" panose="00000500000000000000" pitchFamily="2" charset="0"/>
              </a:rPr>
              <a:t>White Grid :</a:t>
            </a:r>
            <a:endParaRPr lang="en-US" sz="2880" dirty="0">
              <a:gradFill>
                <a:gsLst>
                  <a:gs pos="13000">
                    <a:schemeClr val="accent5">
                      <a:lumMod val="0"/>
                      <a:lumOff val="100000"/>
                    </a:schemeClr>
                  </a:gs>
                  <a:gs pos="35000">
                    <a:schemeClr val="accent5">
                      <a:lumMod val="0"/>
                      <a:lumOff val="100000"/>
                    </a:schemeClr>
                  </a:gs>
                  <a:gs pos="55000">
                    <a:srgbClr val="71DAFF"/>
                  </a:gs>
                </a:gsLst>
                <a:path path="circle">
                  <a:fillToRect l="50000" t="-80000" r="50000" b="180000"/>
                </a:path>
              </a:gradFill>
              <a:latin typeface="Poppins" panose="00000500000000000000" pitchFamily="2" charset="0"/>
              <a:cs typeface="Poppins" panose="00000500000000000000" pitchFamily="2" charset="0"/>
            </a:endParaRPr>
          </a:p>
        </p:txBody>
      </p:sp>
      <p:sp>
        <p:nvSpPr>
          <p:cNvPr id="16" name="TextBox 15">
            <a:extLst>
              <a:ext uri="{FF2B5EF4-FFF2-40B4-BE49-F238E27FC236}">
                <a16:creationId xmlns:a16="http://schemas.microsoft.com/office/drawing/2014/main" id="{7C64BBE2-75A8-D896-FC15-DC6B5CA6CB96}"/>
              </a:ext>
            </a:extLst>
          </p:cNvPr>
          <p:cNvSpPr txBox="1"/>
          <p:nvPr/>
        </p:nvSpPr>
        <p:spPr>
          <a:xfrm>
            <a:off x="7559528" y="184266"/>
            <a:ext cx="6596857" cy="683264"/>
          </a:xfrm>
          <a:prstGeom prst="rect">
            <a:avLst/>
          </a:prstGeom>
          <a:noFill/>
        </p:spPr>
        <p:txBody>
          <a:bodyPr wrap="square" rtlCol="0">
            <a:spAutoFit/>
          </a:bodyPr>
          <a:lstStyle/>
          <a:p>
            <a:r>
              <a:rPr lang="en-US" sz="3840" dirty="0">
                <a:gradFill>
                  <a:gsLst>
                    <a:gs pos="13000">
                      <a:schemeClr val="accent5">
                        <a:lumMod val="0"/>
                        <a:lumOff val="100000"/>
                      </a:schemeClr>
                    </a:gs>
                    <a:gs pos="35000">
                      <a:schemeClr val="accent5">
                        <a:lumMod val="0"/>
                        <a:lumOff val="100000"/>
                      </a:schemeClr>
                    </a:gs>
                    <a:gs pos="55000">
                      <a:srgbClr val="71DAFF"/>
                    </a:gs>
                  </a:gsLst>
                  <a:path path="circle">
                    <a:fillToRect l="50000" t="-80000" r="50000" b="180000"/>
                  </a:path>
                </a:gradFill>
                <a:latin typeface="Poppins" panose="00000500000000000000" pitchFamily="2" charset="0"/>
                <a:cs typeface="Poppins" panose="00000500000000000000" pitchFamily="2" charset="0"/>
              </a:rPr>
              <a:t>Heatmap :</a:t>
            </a:r>
          </a:p>
        </p:txBody>
      </p:sp>
      <p:pic>
        <p:nvPicPr>
          <p:cNvPr id="17" name="Picture 2">
            <a:extLst>
              <a:ext uri="{FF2B5EF4-FFF2-40B4-BE49-F238E27FC236}">
                <a16:creationId xmlns:a16="http://schemas.microsoft.com/office/drawing/2014/main" id="{A2F1546E-D9D9-F631-A2F4-35F0E92096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38534"/>
            <a:ext cx="7315200" cy="729106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D33D4752-54D1-0B6E-EE48-11FD10645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9528" y="938536"/>
            <a:ext cx="7070872" cy="7291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155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80E26">
              <a:alpha val="80000"/>
            </a:srgbClr>
          </a:solidFill>
          <a:ln/>
        </p:spPr>
        <p:txBody>
          <a:bodyPr/>
          <a:lstStyle/>
          <a:p>
            <a:endParaRPr lang="en-US"/>
          </a:p>
        </p:txBody>
      </p:sp>
      <p:sp>
        <p:nvSpPr>
          <p:cNvPr id="6" name="Text 3"/>
          <p:cNvSpPr/>
          <p:nvPr/>
        </p:nvSpPr>
        <p:spPr>
          <a:xfrm>
            <a:off x="2037993" y="712589"/>
            <a:ext cx="803148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Impacts of Poor Water Quality</a:t>
            </a:r>
            <a:endParaRPr lang="en-US" sz="4374" dirty="0"/>
          </a:p>
        </p:txBody>
      </p:sp>
      <p:sp>
        <p:nvSpPr>
          <p:cNvPr id="7" name="Shape 4"/>
          <p:cNvSpPr/>
          <p:nvPr/>
        </p:nvSpPr>
        <p:spPr>
          <a:xfrm>
            <a:off x="2349103" y="1740218"/>
            <a:ext cx="44410" cy="5776793"/>
          </a:xfrm>
          <a:prstGeom prst="rect">
            <a:avLst/>
          </a:prstGeom>
          <a:solidFill>
            <a:srgbClr val="303B69"/>
          </a:solidFill>
          <a:ln/>
        </p:spPr>
        <p:txBody>
          <a:bodyPr/>
          <a:lstStyle/>
          <a:p>
            <a:endParaRPr lang="en-US"/>
          </a:p>
        </p:txBody>
      </p:sp>
      <p:sp>
        <p:nvSpPr>
          <p:cNvPr id="8" name="Shape 5"/>
          <p:cNvSpPr/>
          <p:nvPr/>
        </p:nvSpPr>
        <p:spPr>
          <a:xfrm>
            <a:off x="2621220" y="2141518"/>
            <a:ext cx="777597" cy="44410"/>
          </a:xfrm>
          <a:prstGeom prst="rect">
            <a:avLst/>
          </a:prstGeom>
          <a:solidFill>
            <a:srgbClr val="303B69"/>
          </a:solidFill>
          <a:ln/>
        </p:spPr>
        <p:txBody>
          <a:bodyPr/>
          <a:lstStyle/>
          <a:p>
            <a:endParaRPr lang="en-US"/>
          </a:p>
        </p:txBody>
      </p:sp>
      <p:sp>
        <p:nvSpPr>
          <p:cNvPr id="9" name="Shape 6"/>
          <p:cNvSpPr/>
          <p:nvPr/>
        </p:nvSpPr>
        <p:spPr>
          <a:xfrm>
            <a:off x="2121277" y="1913811"/>
            <a:ext cx="499943" cy="499943"/>
          </a:xfrm>
          <a:prstGeom prst="roundRect">
            <a:avLst>
              <a:gd name="adj" fmla="val 20000"/>
            </a:avLst>
          </a:prstGeom>
          <a:solidFill>
            <a:srgbClr val="283157"/>
          </a:solidFill>
          <a:ln w="13811">
            <a:solidFill>
              <a:srgbClr val="303B69"/>
            </a:solidFill>
            <a:prstDash val="solid"/>
          </a:ln>
        </p:spPr>
        <p:txBody>
          <a:bodyPr/>
          <a:lstStyle/>
          <a:p>
            <a:endParaRPr lang="en-US"/>
          </a:p>
        </p:txBody>
      </p:sp>
      <p:sp>
        <p:nvSpPr>
          <p:cNvPr id="10" name="Text 7"/>
          <p:cNvSpPr/>
          <p:nvPr/>
        </p:nvSpPr>
        <p:spPr>
          <a:xfrm>
            <a:off x="2294989" y="1955483"/>
            <a:ext cx="15240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1</a:t>
            </a:r>
            <a:endParaRPr lang="en-US" sz="2624" dirty="0"/>
          </a:p>
        </p:txBody>
      </p:sp>
      <p:sp>
        <p:nvSpPr>
          <p:cNvPr id="11" name="Text 8"/>
          <p:cNvSpPr/>
          <p:nvPr/>
        </p:nvSpPr>
        <p:spPr>
          <a:xfrm>
            <a:off x="3593306" y="1962388"/>
            <a:ext cx="2221944" cy="347186"/>
          </a:xfrm>
          <a:prstGeom prst="rect">
            <a:avLst/>
          </a:prstGeom>
          <a:noFill/>
          <a:ln/>
        </p:spPr>
        <p:txBody>
          <a:bodyPr wrap="non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Health Risks</a:t>
            </a:r>
            <a:endParaRPr lang="en-US" sz="2187" dirty="0"/>
          </a:p>
        </p:txBody>
      </p:sp>
      <p:sp>
        <p:nvSpPr>
          <p:cNvPr id="12" name="Text 9"/>
          <p:cNvSpPr/>
          <p:nvPr/>
        </p:nvSpPr>
        <p:spPr>
          <a:xfrm>
            <a:off x="3593306" y="2531745"/>
            <a:ext cx="8999101" cy="710803"/>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Poor water quality can lead to waterborne diseases, including gastrointestinal illnesses and infections.</a:t>
            </a:r>
            <a:endParaRPr lang="en-US" sz="1750" dirty="0"/>
          </a:p>
        </p:txBody>
      </p:sp>
      <p:sp>
        <p:nvSpPr>
          <p:cNvPr id="13" name="Shape 10"/>
          <p:cNvSpPr/>
          <p:nvPr/>
        </p:nvSpPr>
        <p:spPr>
          <a:xfrm>
            <a:off x="2621220" y="4141172"/>
            <a:ext cx="777597" cy="44410"/>
          </a:xfrm>
          <a:prstGeom prst="rect">
            <a:avLst/>
          </a:prstGeom>
          <a:solidFill>
            <a:srgbClr val="303B69"/>
          </a:solidFill>
          <a:ln/>
        </p:spPr>
        <p:txBody>
          <a:bodyPr/>
          <a:lstStyle/>
          <a:p>
            <a:endParaRPr lang="en-US"/>
          </a:p>
        </p:txBody>
      </p:sp>
      <p:sp>
        <p:nvSpPr>
          <p:cNvPr id="14" name="Shape 11"/>
          <p:cNvSpPr/>
          <p:nvPr/>
        </p:nvSpPr>
        <p:spPr>
          <a:xfrm>
            <a:off x="2121277" y="3913465"/>
            <a:ext cx="499943" cy="499943"/>
          </a:xfrm>
          <a:prstGeom prst="roundRect">
            <a:avLst>
              <a:gd name="adj" fmla="val 20000"/>
            </a:avLst>
          </a:prstGeom>
          <a:solidFill>
            <a:srgbClr val="283157"/>
          </a:solidFill>
          <a:ln w="13811">
            <a:solidFill>
              <a:srgbClr val="303B69"/>
            </a:solidFill>
            <a:prstDash val="solid"/>
          </a:ln>
        </p:spPr>
        <p:txBody>
          <a:bodyPr/>
          <a:lstStyle/>
          <a:p>
            <a:endParaRPr lang="en-US"/>
          </a:p>
        </p:txBody>
      </p:sp>
      <p:sp>
        <p:nvSpPr>
          <p:cNvPr id="15" name="Text 12"/>
          <p:cNvSpPr/>
          <p:nvPr/>
        </p:nvSpPr>
        <p:spPr>
          <a:xfrm>
            <a:off x="2268319" y="3955137"/>
            <a:ext cx="20574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2</a:t>
            </a:r>
            <a:endParaRPr lang="en-US" sz="2624" dirty="0"/>
          </a:p>
        </p:txBody>
      </p:sp>
      <p:sp>
        <p:nvSpPr>
          <p:cNvPr id="16" name="Text 13"/>
          <p:cNvSpPr/>
          <p:nvPr/>
        </p:nvSpPr>
        <p:spPr>
          <a:xfrm>
            <a:off x="3593306" y="3962043"/>
            <a:ext cx="3139440" cy="347186"/>
          </a:xfrm>
          <a:prstGeom prst="rect">
            <a:avLst/>
          </a:prstGeom>
          <a:noFill/>
          <a:ln/>
        </p:spPr>
        <p:txBody>
          <a:bodyPr wrap="non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Threatened Ecosystems</a:t>
            </a:r>
            <a:endParaRPr lang="en-US" sz="2187" dirty="0"/>
          </a:p>
        </p:txBody>
      </p:sp>
      <p:sp>
        <p:nvSpPr>
          <p:cNvPr id="17" name="Text 14"/>
          <p:cNvSpPr/>
          <p:nvPr/>
        </p:nvSpPr>
        <p:spPr>
          <a:xfrm>
            <a:off x="3593306" y="4531400"/>
            <a:ext cx="8999101" cy="710803"/>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Habitat degradation, loss of biodiversity, and disruption of delicate ecosystems are consequences of pollution.</a:t>
            </a:r>
            <a:endParaRPr lang="en-US" sz="1750" dirty="0"/>
          </a:p>
        </p:txBody>
      </p:sp>
      <p:sp>
        <p:nvSpPr>
          <p:cNvPr id="18" name="Shape 15"/>
          <p:cNvSpPr/>
          <p:nvPr/>
        </p:nvSpPr>
        <p:spPr>
          <a:xfrm>
            <a:off x="2621220" y="6140827"/>
            <a:ext cx="777597" cy="44410"/>
          </a:xfrm>
          <a:prstGeom prst="rect">
            <a:avLst/>
          </a:prstGeom>
          <a:solidFill>
            <a:srgbClr val="303B69"/>
          </a:solidFill>
          <a:ln/>
        </p:spPr>
        <p:txBody>
          <a:bodyPr/>
          <a:lstStyle/>
          <a:p>
            <a:endParaRPr lang="en-US"/>
          </a:p>
        </p:txBody>
      </p:sp>
      <p:sp>
        <p:nvSpPr>
          <p:cNvPr id="19" name="Shape 16"/>
          <p:cNvSpPr/>
          <p:nvPr/>
        </p:nvSpPr>
        <p:spPr>
          <a:xfrm>
            <a:off x="2121277" y="5913120"/>
            <a:ext cx="499943" cy="499943"/>
          </a:xfrm>
          <a:prstGeom prst="roundRect">
            <a:avLst>
              <a:gd name="adj" fmla="val 20000"/>
            </a:avLst>
          </a:prstGeom>
          <a:solidFill>
            <a:srgbClr val="283157"/>
          </a:solidFill>
          <a:ln w="13811">
            <a:solidFill>
              <a:srgbClr val="303B69"/>
            </a:solidFill>
            <a:prstDash val="solid"/>
          </a:ln>
        </p:spPr>
        <p:txBody>
          <a:bodyPr/>
          <a:lstStyle/>
          <a:p>
            <a:endParaRPr lang="en-US"/>
          </a:p>
        </p:txBody>
      </p:sp>
      <p:sp>
        <p:nvSpPr>
          <p:cNvPr id="20" name="Text 17"/>
          <p:cNvSpPr/>
          <p:nvPr/>
        </p:nvSpPr>
        <p:spPr>
          <a:xfrm>
            <a:off x="2279749" y="5954792"/>
            <a:ext cx="18288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3</a:t>
            </a:r>
            <a:endParaRPr lang="en-US" sz="2624" dirty="0"/>
          </a:p>
        </p:txBody>
      </p:sp>
      <p:sp>
        <p:nvSpPr>
          <p:cNvPr id="21" name="Text 18"/>
          <p:cNvSpPr/>
          <p:nvPr/>
        </p:nvSpPr>
        <p:spPr>
          <a:xfrm>
            <a:off x="3593306" y="5961698"/>
            <a:ext cx="3261360" cy="347186"/>
          </a:xfrm>
          <a:prstGeom prst="rect">
            <a:avLst/>
          </a:prstGeom>
          <a:noFill/>
          <a:ln/>
        </p:spPr>
        <p:txBody>
          <a:bodyPr wrap="non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Economic Consequences</a:t>
            </a:r>
            <a:endParaRPr lang="en-US" sz="2187" dirty="0"/>
          </a:p>
        </p:txBody>
      </p:sp>
      <p:sp>
        <p:nvSpPr>
          <p:cNvPr id="22" name="Text 19"/>
          <p:cNvSpPr/>
          <p:nvPr/>
        </p:nvSpPr>
        <p:spPr>
          <a:xfrm>
            <a:off x="3593306" y="6531054"/>
            <a:ext cx="8999101" cy="710803"/>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Costly treatments, impacts on tourism, and compromised agricultural productivity result from polluted water sources.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F408BD34-B62B-1059-53D5-45EED105DBC0}"/>
              </a:ext>
            </a:extLst>
          </p:cNvPr>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dirty="0"/>
          </a:p>
        </p:txBody>
      </p:sp>
      <p:sp>
        <p:nvSpPr>
          <p:cNvPr id="3" name="TextBox 2">
            <a:extLst>
              <a:ext uri="{FF2B5EF4-FFF2-40B4-BE49-F238E27FC236}">
                <a16:creationId xmlns:a16="http://schemas.microsoft.com/office/drawing/2014/main" id="{F780AA7B-69A1-F986-A5B0-6A032ACA12A9}"/>
              </a:ext>
            </a:extLst>
          </p:cNvPr>
          <p:cNvSpPr txBox="1"/>
          <p:nvPr/>
        </p:nvSpPr>
        <p:spPr>
          <a:xfrm>
            <a:off x="683077" y="1757087"/>
            <a:ext cx="6079673" cy="1200329"/>
          </a:xfrm>
          <a:prstGeom prst="rect">
            <a:avLst/>
          </a:prstGeom>
          <a:noFill/>
        </p:spPr>
        <p:txBody>
          <a:bodyPr wrap="square" rtlCol="0">
            <a:spAutoFit/>
          </a:bodyPr>
          <a:lstStyle/>
          <a:p>
            <a:r>
              <a:rPr lang="en-US" sz="3600" b="1" dirty="0">
                <a:solidFill>
                  <a:schemeClr val="bg1"/>
                </a:solidFill>
                <a:ea typeface="Roboto" panose="02000000000000000000" pitchFamily="2" charset="0"/>
                <a:cs typeface="Roboto" panose="02000000000000000000" pitchFamily="2" charset="0"/>
              </a:rPr>
              <a:t>One Class – Support Vector Machine</a:t>
            </a:r>
          </a:p>
        </p:txBody>
      </p:sp>
      <p:sp>
        <p:nvSpPr>
          <p:cNvPr id="4" name="TextBox 3">
            <a:extLst>
              <a:ext uri="{FF2B5EF4-FFF2-40B4-BE49-F238E27FC236}">
                <a16:creationId xmlns:a16="http://schemas.microsoft.com/office/drawing/2014/main" id="{698CEDA2-D815-5FA0-88DB-B2034E206613}"/>
              </a:ext>
            </a:extLst>
          </p:cNvPr>
          <p:cNvSpPr txBox="1"/>
          <p:nvPr/>
        </p:nvSpPr>
        <p:spPr>
          <a:xfrm>
            <a:off x="683077" y="3652246"/>
            <a:ext cx="6079673" cy="3295133"/>
          </a:xfrm>
          <a:prstGeom prst="rect">
            <a:avLst/>
          </a:prstGeom>
          <a:noFill/>
        </p:spPr>
        <p:txBody>
          <a:bodyPr wrap="square" rtlCol="0">
            <a:spAutoFit/>
          </a:bodyPr>
          <a:lstStyle>
            <a:defPPr>
              <a:defRPr lang="en-US"/>
            </a:defPPr>
            <a:lvl1pPr indent="0">
              <a:lnSpc>
                <a:spcPts val="2799"/>
              </a:lnSpc>
              <a:buNone/>
              <a:defRPr>
                <a:solidFill>
                  <a:schemeClr val="bg1"/>
                </a:solidFill>
                <a:latin typeface="Open Sans" pitchFamily="34" charset="0"/>
                <a:ea typeface="Open Sans" pitchFamily="34" charset="-122"/>
                <a:cs typeface="Open Sans" pitchFamily="34" charset="-120"/>
              </a:defRPr>
            </a:lvl1pPr>
          </a:lstStyle>
          <a:p>
            <a:r>
              <a:rPr lang="en-US" dirty="0">
                <a:latin typeface="Söhne"/>
              </a:rPr>
              <a:t>A One-Class Support Vector Machine (One-Class SVM) is a machine learning algorithm used for novelty detection and anomaly detection. It is particularly useful when you have a dataset with only one class of examples (i.e., mostly normal data) and you want to identify rare anomalies or outliers within that class.</a:t>
            </a:r>
            <a:r>
              <a:rPr lang="en-US" b="0" i="0" dirty="0">
                <a:solidFill>
                  <a:srgbClr val="D1D5DB"/>
                </a:solidFill>
                <a:effectLst/>
                <a:latin typeface="Söhne"/>
              </a:rPr>
              <a:t> One-Class SVM is a powerful algorithm for identifying anomalies or outliers in datasets where one class dominates, making it valuable for various anomaly detection tasks.</a:t>
            </a:r>
            <a:endParaRPr lang="en-US" dirty="0">
              <a:latin typeface="Söhne"/>
            </a:endParaRPr>
          </a:p>
        </p:txBody>
      </p:sp>
      <p:cxnSp>
        <p:nvCxnSpPr>
          <p:cNvPr id="5" name="Straight Connector 4">
            <a:extLst>
              <a:ext uri="{FF2B5EF4-FFF2-40B4-BE49-F238E27FC236}">
                <a16:creationId xmlns:a16="http://schemas.microsoft.com/office/drawing/2014/main" id="{56013F28-86AD-CF11-838F-792D41A292DD}"/>
              </a:ext>
            </a:extLst>
          </p:cNvPr>
          <p:cNvCxnSpPr>
            <a:cxnSpLocks/>
          </p:cNvCxnSpPr>
          <p:nvPr/>
        </p:nvCxnSpPr>
        <p:spPr>
          <a:xfrm>
            <a:off x="782529" y="3181611"/>
            <a:ext cx="4637481" cy="0"/>
          </a:xfrm>
          <a:prstGeom prst="line">
            <a:avLst/>
          </a:prstGeom>
          <a:ln w="31750">
            <a:gradFill flip="none" rotWithShape="1">
              <a:gsLst>
                <a:gs pos="13000">
                  <a:schemeClr val="accent5">
                    <a:lumMod val="0"/>
                    <a:lumOff val="100000"/>
                  </a:schemeClr>
                </a:gs>
                <a:gs pos="35000">
                  <a:schemeClr val="accent5">
                    <a:lumMod val="0"/>
                    <a:lumOff val="100000"/>
                  </a:schemeClr>
                </a:gs>
                <a:gs pos="55000">
                  <a:srgbClr val="4BD0FF"/>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60C4499-BA38-7DA6-2408-68389531F78F}"/>
              </a:ext>
            </a:extLst>
          </p:cNvPr>
          <p:cNvPicPr>
            <a:picLocks noChangeAspect="1"/>
          </p:cNvPicPr>
          <p:nvPr/>
        </p:nvPicPr>
        <p:blipFill>
          <a:blip r:embed="rId2"/>
          <a:stretch>
            <a:fillRect/>
          </a:stretch>
        </p:blipFill>
        <p:spPr>
          <a:xfrm>
            <a:off x="7180533" y="185686"/>
            <a:ext cx="7346286" cy="7858228"/>
          </a:xfrm>
          <a:prstGeom prst="rect">
            <a:avLst/>
          </a:prstGeom>
        </p:spPr>
      </p:pic>
    </p:spTree>
    <p:extLst>
      <p:ext uri="{BB962C8B-B14F-4D97-AF65-F5344CB8AC3E}">
        <p14:creationId xmlns:p14="http://schemas.microsoft.com/office/powerpoint/2010/main" val="2934018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F1A4B-3453-8250-E988-4FBDEED25BDC}"/>
              </a:ext>
            </a:extLst>
          </p:cNvPr>
          <p:cNvPicPr>
            <a:picLocks noChangeAspect="1"/>
          </p:cNvPicPr>
          <p:nvPr/>
        </p:nvPicPr>
        <p:blipFill>
          <a:blip r:embed="rId2"/>
          <a:stretch>
            <a:fillRect/>
          </a:stretch>
        </p:blipFill>
        <p:spPr>
          <a:xfrm>
            <a:off x="4734" y="0"/>
            <a:ext cx="14620932" cy="8229600"/>
          </a:xfrm>
          <a:prstGeom prst="rect">
            <a:avLst/>
          </a:prstGeom>
        </p:spPr>
      </p:pic>
      <p:pic>
        <p:nvPicPr>
          <p:cNvPr id="3" name="Picture 2">
            <a:extLst>
              <a:ext uri="{FF2B5EF4-FFF2-40B4-BE49-F238E27FC236}">
                <a16:creationId xmlns:a16="http://schemas.microsoft.com/office/drawing/2014/main" id="{C6A71561-1999-9899-950E-29D1B9E86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76" y="190500"/>
            <a:ext cx="7235724" cy="7848600"/>
          </a:xfrm>
          <a:prstGeom prst="rect">
            <a:avLst/>
          </a:prstGeom>
        </p:spPr>
      </p:pic>
      <p:sp>
        <p:nvSpPr>
          <p:cNvPr id="5" name="TextBox 4">
            <a:extLst>
              <a:ext uri="{FF2B5EF4-FFF2-40B4-BE49-F238E27FC236}">
                <a16:creationId xmlns:a16="http://schemas.microsoft.com/office/drawing/2014/main" id="{23BD5C54-4B9E-62C9-3636-5EEC8CABC2D9}"/>
              </a:ext>
            </a:extLst>
          </p:cNvPr>
          <p:cNvSpPr txBox="1"/>
          <p:nvPr/>
        </p:nvSpPr>
        <p:spPr>
          <a:xfrm>
            <a:off x="8705336" y="2160887"/>
            <a:ext cx="5301048" cy="5078313"/>
          </a:xfrm>
          <a:prstGeom prst="rect">
            <a:avLst/>
          </a:prstGeom>
          <a:noFill/>
        </p:spPr>
        <p:txBody>
          <a:bodyPr wrap="square" rtlCol="0">
            <a:spAutoFit/>
          </a:bodyPr>
          <a:lstStyle/>
          <a:p>
            <a:pPr algn="l"/>
            <a:r>
              <a:rPr lang="en-US" dirty="0">
                <a:solidFill>
                  <a:srgbClr val="D1D5DB"/>
                </a:solidFill>
                <a:latin typeface="Söhne"/>
              </a:rPr>
              <a:t>I</a:t>
            </a:r>
            <a:r>
              <a:rPr lang="en-US" b="0" i="0" dirty="0">
                <a:solidFill>
                  <a:srgbClr val="D1D5DB"/>
                </a:solidFill>
                <a:effectLst/>
                <a:latin typeface="Söhne"/>
              </a:rPr>
              <a:t>n anomaly detection, </a:t>
            </a:r>
            <a:r>
              <a:rPr lang="en-US" dirty="0">
                <a:solidFill>
                  <a:srgbClr val="D1D5DB"/>
                </a:solidFill>
                <a:latin typeface="Söhne"/>
              </a:rPr>
              <a:t>we </a:t>
            </a:r>
            <a:r>
              <a:rPr lang="en-US" b="0" i="0" dirty="0">
                <a:solidFill>
                  <a:srgbClr val="D1D5DB"/>
                </a:solidFill>
                <a:effectLst/>
                <a:latin typeface="Söhne"/>
              </a:rPr>
              <a:t>would normally identify anomalies (unusual patterns) within the "Non-Potable" or "0" class, as these are the cases where water quality issues or problems are typically found. "Potable" or "1" class represents the majority of data points and is considered normal.</a:t>
            </a:r>
          </a:p>
          <a:p>
            <a:pPr algn="l"/>
            <a:r>
              <a:rPr lang="en-US" b="1" dirty="0">
                <a:solidFill>
                  <a:srgbClr val="D1D5DB"/>
                </a:solidFill>
                <a:latin typeface="Söhne"/>
              </a:rPr>
              <a:t>I</a:t>
            </a:r>
            <a:r>
              <a:rPr lang="en-US" b="1" i="0" dirty="0">
                <a:solidFill>
                  <a:srgbClr val="D1D5DB"/>
                </a:solidFill>
                <a:effectLst/>
                <a:latin typeface="Söhne"/>
              </a:rPr>
              <a:t>nterpretation:</a:t>
            </a:r>
          </a:p>
          <a:p>
            <a:pPr algn="l">
              <a:buFont typeface="Arial" panose="020B0604020202020204" pitchFamily="34" charset="0"/>
              <a:buChar char="•"/>
            </a:pPr>
            <a:r>
              <a:rPr lang="en-US" b="1" i="0" dirty="0">
                <a:solidFill>
                  <a:srgbClr val="D1D5DB"/>
                </a:solidFill>
                <a:effectLst/>
                <a:latin typeface="Söhne"/>
              </a:rPr>
              <a:t>0 (Red):</a:t>
            </a:r>
            <a:r>
              <a:rPr lang="en-US" b="0" i="0" dirty="0">
                <a:solidFill>
                  <a:srgbClr val="D1D5DB"/>
                </a:solidFill>
                <a:effectLst/>
                <a:latin typeface="Söhne"/>
              </a:rPr>
              <a:t> This class typically represents the class of data points that are labeled as "Non-Potable" or "Unsafe." These are water quality samples that are considered unsafe or not suitable for consumption or use.</a:t>
            </a:r>
          </a:p>
          <a:p>
            <a:pPr algn="l">
              <a:buFont typeface="Arial" panose="020B0604020202020204" pitchFamily="34" charset="0"/>
              <a:buChar char="•"/>
            </a:pPr>
            <a:r>
              <a:rPr lang="en-US" b="1" i="0" dirty="0">
                <a:solidFill>
                  <a:srgbClr val="D1D5DB"/>
                </a:solidFill>
                <a:effectLst/>
                <a:latin typeface="Söhne"/>
              </a:rPr>
              <a:t>1 (Blue):</a:t>
            </a:r>
            <a:r>
              <a:rPr lang="en-US" b="0" i="0" dirty="0">
                <a:solidFill>
                  <a:srgbClr val="D1D5DB"/>
                </a:solidFill>
                <a:effectLst/>
                <a:latin typeface="Söhne"/>
              </a:rPr>
              <a:t> This class typically represents the class of data points that are labeled as "Potable" or "Safe for Consumption." These are water quality samples that are considered safe and suitable for consumption or use.</a:t>
            </a:r>
          </a:p>
          <a:p>
            <a:endParaRPr lang="en-US" dirty="0"/>
          </a:p>
        </p:txBody>
      </p:sp>
      <p:sp>
        <p:nvSpPr>
          <p:cNvPr id="6" name="Text 1">
            <a:extLst>
              <a:ext uri="{FF2B5EF4-FFF2-40B4-BE49-F238E27FC236}">
                <a16:creationId xmlns:a16="http://schemas.microsoft.com/office/drawing/2014/main" id="{672876FD-D729-E065-7676-5CCDB8A29D0C}"/>
              </a:ext>
            </a:extLst>
          </p:cNvPr>
          <p:cNvSpPr/>
          <p:nvPr/>
        </p:nvSpPr>
        <p:spPr>
          <a:xfrm>
            <a:off x="8705336" y="990400"/>
            <a:ext cx="3703241" cy="578644"/>
          </a:xfrm>
          <a:prstGeom prst="rect">
            <a:avLst/>
          </a:prstGeom>
          <a:noFill/>
          <a:ln/>
        </p:spPr>
        <p:txBody>
          <a:bodyPr wrap="none" rtlCol="0" anchor="t"/>
          <a:lstStyle/>
          <a:p>
            <a:pPr>
              <a:lnSpc>
                <a:spcPts val="4556"/>
              </a:lnSpc>
            </a:pPr>
            <a:r>
              <a:rPr lang="en-US" sz="3645" dirty="0">
                <a:solidFill>
                  <a:schemeClr val="bg1"/>
                </a:solidFill>
              </a:rPr>
              <a:t>Output</a:t>
            </a:r>
          </a:p>
        </p:txBody>
      </p:sp>
      <p:cxnSp>
        <p:nvCxnSpPr>
          <p:cNvPr id="7" name="Straight Connector 6">
            <a:extLst>
              <a:ext uri="{FF2B5EF4-FFF2-40B4-BE49-F238E27FC236}">
                <a16:creationId xmlns:a16="http://schemas.microsoft.com/office/drawing/2014/main" id="{235C757B-7236-9389-16B1-2E33131B3709}"/>
              </a:ext>
            </a:extLst>
          </p:cNvPr>
          <p:cNvCxnSpPr>
            <a:cxnSpLocks/>
          </p:cNvCxnSpPr>
          <p:nvPr/>
        </p:nvCxnSpPr>
        <p:spPr>
          <a:xfrm>
            <a:off x="8845828" y="1827157"/>
            <a:ext cx="1392775" cy="0"/>
          </a:xfrm>
          <a:prstGeom prst="line">
            <a:avLst/>
          </a:prstGeom>
          <a:ln w="31750">
            <a:gradFill flip="none" rotWithShape="1">
              <a:gsLst>
                <a:gs pos="13000">
                  <a:schemeClr val="accent5">
                    <a:lumMod val="0"/>
                    <a:lumOff val="100000"/>
                  </a:schemeClr>
                </a:gs>
                <a:gs pos="35000">
                  <a:schemeClr val="accent5">
                    <a:lumMod val="0"/>
                    <a:lumOff val="100000"/>
                  </a:schemeClr>
                </a:gs>
                <a:gs pos="55000">
                  <a:srgbClr val="4BD0FF"/>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729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738"/>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1348EBC-69AF-E126-0716-93238D3620AD}"/>
              </a:ext>
            </a:extLst>
          </p:cNvPr>
          <p:cNvGraphicFramePr>
            <a:graphicFrameLocks noGrp="1"/>
          </p:cNvGraphicFramePr>
          <p:nvPr>
            <p:extLst>
              <p:ext uri="{D42A27DB-BD31-4B8C-83A1-F6EECF244321}">
                <p14:modId xmlns:p14="http://schemas.microsoft.com/office/powerpoint/2010/main" val="1187922303"/>
              </p:ext>
            </p:extLst>
          </p:nvPr>
        </p:nvGraphicFramePr>
        <p:xfrm>
          <a:off x="801186" y="1755184"/>
          <a:ext cx="13093220" cy="6028944"/>
        </p:xfrm>
        <a:graphic>
          <a:graphicData uri="http://schemas.openxmlformats.org/drawingml/2006/table">
            <a:tbl>
              <a:tblPr firstRow="1" bandRow="1">
                <a:tableStyleId>{5C22544A-7EE6-4342-B048-85BDC9FD1C3A}</a:tableStyleId>
              </a:tblPr>
              <a:tblGrid>
                <a:gridCol w="6546610">
                  <a:extLst>
                    <a:ext uri="{9D8B030D-6E8A-4147-A177-3AD203B41FA5}">
                      <a16:colId xmlns:a16="http://schemas.microsoft.com/office/drawing/2014/main" val="703584736"/>
                    </a:ext>
                  </a:extLst>
                </a:gridCol>
                <a:gridCol w="6546610">
                  <a:extLst>
                    <a:ext uri="{9D8B030D-6E8A-4147-A177-3AD203B41FA5}">
                      <a16:colId xmlns:a16="http://schemas.microsoft.com/office/drawing/2014/main" val="3991633075"/>
                    </a:ext>
                  </a:extLst>
                </a:gridCol>
              </a:tblGrid>
              <a:tr h="445008">
                <a:tc>
                  <a:txBody>
                    <a:bodyPr/>
                    <a:lstStyle/>
                    <a:p>
                      <a:pPr algn="ctr"/>
                      <a:r>
                        <a:rPr lang="en-US" sz="2200" dirty="0"/>
                        <a:t> PARAMETER</a:t>
                      </a:r>
                    </a:p>
                  </a:txBody>
                  <a:tcPr marL="109728" marR="109728" marT="54864" marB="54864"/>
                </a:tc>
                <a:tc>
                  <a:txBody>
                    <a:bodyPr/>
                    <a:lstStyle/>
                    <a:p>
                      <a:pPr algn="ctr"/>
                      <a:r>
                        <a:rPr lang="en-US" sz="2200" dirty="0"/>
                        <a:t>DESCRIPTION</a:t>
                      </a:r>
                    </a:p>
                  </a:txBody>
                  <a:tcPr marL="109728" marR="109728" marT="54864" marB="54864"/>
                </a:tc>
                <a:extLst>
                  <a:ext uri="{0D108BD9-81ED-4DB2-BD59-A6C34878D82A}">
                    <a16:rowId xmlns:a16="http://schemas.microsoft.com/office/drawing/2014/main" val="887384560"/>
                  </a:ext>
                </a:extLst>
              </a:tr>
              <a:tr h="1426464">
                <a:tc>
                  <a:txBody>
                    <a:bodyPr/>
                    <a:lstStyle/>
                    <a:p>
                      <a:r>
                        <a:rPr lang="en-US" sz="2200" dirty="0"/>
                        <a:t> Problem Statement </a:t>
                      </a:r>
                    </a:p>
                    <a:p>
                      <a:r>
                        <a:rPr lang="en-US" sz="2200" dirty="0"/>
                        <a:t>(Problem to be solved)</a:t>
                      </a:r>
                    </a:p>
                  </a:txBody>
                  <a:tcPr marL="109728" marR="109728" marT="54864" marB="54864"/>
                </a:tc>
                <a:tc>
                  <a:txBody>
                    <a:bodyPr/>
                    <a:lstStyle/>
                    <a:p>
                      <a:pPr marL="285750" indent="-285750">
                        <a:buFont typeface="Arial" panose="020B0604020202020204" pitchFamily="34" charset="0"/>
                        <a:buChar char="•"/>
                      </a:pPr>
                      <a:r>
                        <a:rPr lang="en-US" sz="2200" dirty="0"/>
                        <a:t>Water quality prediction using machine learning techniques. Our model predicts the drinkability of the water based parameters such as pH, Conductivity, and hardness of the water.</a:t>
                      </a:r>
                    </a:p>
                  </a:txBody>
                  <a:tcPr marL="109728" marR="109728" marT="54864" marB="54864"/>
                </a:tc>
                <a:extLst>
                  <a:ext uri="{0D108BD9-81ED-4DB2-BD59-A6C34878D82A}">
                    <a16:rowId xmlns:a16="http://schemas.microsoft.com/office/drawing/2014/main" val="2958177875"/>
                  </a:ext>
                </a:extLst>
              </a:tr>
              <a:tr h="4059936">
                <a:tc>
                  <a:txBody>
                    <a:bodyPr/>
                    <a:lstStyle/>
                    <a:p>
                      <a:r>
                        <a:rPr lang="en-US" sz="2200" dirty="0"/>
                        <a:t>Idea / Solution Description</a:t>
                      </a:r>
                    </a:p>
                  </a:txBody>
                  <a:tcPr marL="109728" marR="109728" marT="54864" marB="54864"/>
                </a:tc>
                <a:tc>
                  <a:txBody>
                    <a:bodyPr/>
                    <a:lstStyle/>
                    <a:p>
                      <a:pPr marL="285750" lvl="0" indent="-285750">
                        <a:buFont typeface="Arial" panose="020B0604020202020204" pitchFamily="34" charset="0"/>
                        <a:buChar char="•"/>
                      </a:pPr>
                      <a:r>
                        <a:rPr lang="en-US" sz="2200" kern="1200" dirty="0">
                          <a:solidFill>
                            <a:schemeClr val="dk1"/>
                          </a:solidFill>
                          <a:effectLst/>
                          <a:latin typeface="+mn-lt"/>
                          <a:ea typeface="+mn-ea"/>
                          <a:cs typeface="+mn-cs"/>
                        </a:rPr>
                        <a:t>Water quality prediction model using the principal component analysis followed by decision tree classification.</a:t>
                      </a:r>
                    </a:p>
                    <a:p>
                      <a:pPr marL="285750" lvl="0" indent="-285750">
                        <a:buFont typeface="Arial" panose="020B0604020202020204" pitchFamily="34" charset="0"/>
                        <a:buChar char="•"/>
                      </a:pPr>
                      <a:r>
                        <a:rPr lang="en-US" sz="2200" kern="1200" dirty="0">
                          <a:solidFill>
                            <a:schemeClr val="dk1"/>
                          </a:solidFill>
                          <a:effectLst/>
                          <a:latin typeface="+mn-lt"/>
                          <a:ea typeface="+mn-ea"/>
                          <a:cs typeface="+mn-cs"/>
                        </a:rPr>
                        <a:t>Firstly, the water quality index (WQI) is calculated using the weighted arithmetic index method.</a:t>
                      </a:r>
                    </a:p>
                    <a:p>
                      <a:pPr marL="285750" lvl="0" indent="-285750">
                        <a:buFont typeface="Arial" panose="020B0604020202020204" pitchFamily="34" charset="0"/>
                        <a:buChar char="•"/>
                      </a:pPr>
                      <a:r>
                        <a:rPr lang="en-US" sz="2200" kern="1200" dirty="0">
                          <a:solidFill>
                            <a:schemeClr val="dk1"/>
                          </a:solidFill>
                          <a:effectLst/>
                          <a:latin typeface="+mn-lt"/>
                          <a:ea typeface="+mn-ea"/>
                          <a:cs typeface="+mn-cs"/>
                        </a:rPr>
                        <a:t>Secondly, the principal component analysis (PCA) is applied to the dataset, and the most dominant WQI parameters have been extracted.</a:t>
                      </a:r>
                    </a:p>
                    <a:p>
                      <a:pPr marL="285750" lvl="0" indent="-285750">
                        <a:buFont typeface="Arial" panose="020B0604020202020204" pitchFamily="34" charset="0"/>
                        <a:buChar char="•"/>
                      </a:pPr>
                      <a:r>
                        <a:rPr lang="en-US" sz="2200" kern="1200" dirty="0">
                          <a:solidFill>
                            <a:schemeClr val="dk1"/>
                          </a:solidFill>
                          <a:effectLst/>
                          <a:latin typeface="+mn-lt"/>
                          <a:ea typeface="+mn-ea"/>
                          <a:cs typeface="+mn-cs"/>
                        </a:rPr>
                        <a:t>Thirdly, to predict the WQI, different regression algorithms are used to the PCA output.</a:t>
                      </a:r>
                    </a:p>
                    <a:p>
                      <a:pPr marL="285750" lvl="0" indent="-285750">
                        <a:buFont typeface="Arial" panose="020B0604020202020204" pitchFamily="34" charset="0"/>
                        <a:buChar char="•"/>
                      </a:pPr>
                      <a:r>
                        <a:rPr lang="en-US" sz="2200" kern="1200" dirty="0">
                          <a:solidFill>
                            <a:schemeClr val="dk1"/>
                          </a:solidFill>
                          <a:effectLst/>
                          <a:latin typeface="+mn-lt"/>
                          <a:ea typeface="+mn-ea"/>
                          <a:cs typeface="+mn-cs"/>
                        </a:rPr>
                        <a:t>Finally, the decision tree classifier model is utilized to classify the Water quality status.</a:t>
                      </a:r>
                      <a:endParaRPr lang="en-US" sz="2200" dirty="0"/>
                    </a:p>
                  </a:txBody>
                  <a:tcPr marL="109728" marR="109728" marT="54864" marB="54864"/>
                </a:tc>
                <a:extLst>
                  <a:ext uri="{0D108BD9-81ED-4DB2-BD59-A6C34878D82A}">
                    <a16:rowId xmlns:a16="http://schemas.microsoft.com/office/drawing/2014/main" val="1127160893"/>
                  </a:ext>
                </a:extLst>
              </a:tr>
            </a:tbl>
          </a:graphicData>
        </a:graphic>
      </p:graphicFrame>
      <p:sp>
        <p:nvSpPr>
          <p:cNvPr id="4" name="TextBox 3">
            <a:extLst>
              <a:ext uri="{FF2B5EF4-FFF2-40B4-BE49-F238E27FC236}">
                <a16:creationId xmlns:a16="http://schemas.microsoft.com/office/drawing/2014/main" id="{9BC48457-BE57-0B8A-5BA2-757FCD710828}"/>
              </a:ext>
            </a:extLst>
          </p:cNvPr>
          <p:cNvSpPr txBox="1"/>
          <p:nvPr/>
        </p:nvSpPr>
        <p:spPr>
          <a:xfrm>
            <a:off x="641140" y="445472"/>
            <a:ext cx="6496595" cy="757130"/>
          </a:xfrm>
          <a:prstGeom prst="rect">
            <a:avLst/>
          </a:prstGeom>
          <a:noFill/>
        </p:spPr>
        <p:txBody>
          <a:bodyPr wrap="square" rtlCol="0">
            <a:spAutoFit/>
          </a:bodyPr>
          <a:lstStyle/>
          <a:p>
            <a:r>
              <a:rPr lang="en-US" sz="4320" b="1" dirty="0">
                <a:solidFill>
                  <a:schemeClr val="bg1"/>
                </a:solidFill>
                <a:latin typeface="Söhne"/>
                <a:ea typeface="Roboto" panose="02000000000000000000" pitchFamily="2" charset="0"/>
                <a:cs typeface="Roboto" panose="02000000000000000000" pitchFamily="2" charset="0"/>
              </a:rPr>
              <a:t>Proposed Solution</a:t>
            </a:r>
          </a:p>
        </p:txBody>
      </p:sp>
      <p:cxnSp>
        <p:nvCxnSpPr>
          <p:cNvPr id="5" name="Straight Connector 4">
            <a:extLst>
              <a:ext uri="{FF2B5EF4-FFF2-40B4-BE49-F238E27FC236}">
                <a16:creationId xmlns:a16="http://schemas.microsoft.com/office/drawing/2014/main" id="{3966DACC-D8F5-16BD-A11F-D21ABD4EC888}"/>
              </a:ext>
            </a:extLst>
          </p:cNvPr>
          <p:cNvCxnSpPr>
            <a:cxnSpLocks/>
          </p:cNvCxnSpPr>
          <p:nvPr/>
        </p:nvCxnSpPr>
        <p:spPr>
          <a:xfrm>
            <a:off x="735994" y="1221070"/>
            <a:ext cx="4894217" cy="0"/>
          </a:xfrm>
          <a:prstGeom prst="line">
            <a:avLst/>
          </a:prstGeom>
          <a:ln w="31750">
            <a:gradFill flip="none" rotWithShape="1">
              <a:gsLst>
                <a:gs pos="13000">
                  <a:schemeClr val="accent5">
                    <a:lumMod val="0"/>
                    <a:lumOff val="100000"/>
                  </a:schemeClr>
                </a:gs>
                <a:gs pos="35000">
                  <a:schemeClr val="accent5">
                    <a:lumMod val="0"/>
                    <a:lumOff val="100000"/>
                  </a:schemeClr>
                </a:gs>
                <a:gs pos="55000">
                  <a:srgbClr val="4BD0FF"/>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157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a:p>
        </p:txBody>
      </p:sp>
      <p:sp>
        <p:nvSpPr>
          <p:cNvPr id="4" name="Text 2"/>
          <p:cNvSpPr/>
          <p:nvPr/>
        </p:nvSpPr>
        <p:spPr>
          <a:xfrm>
            <a:off x="833199" y="2409706"/>
            <a:ext cx="7477601" cy="1388745"/>
          </a:xfrm>
          <a:prstGeom prst="rect">
            <a:avLst/>
          </a:prstGeom>
          <a:noFill/>
          <a:ln/>
        </p:spPr>
        <p:txBody>
          <a:bodyPr wrap="squar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Conclusion and Recommendations</a:t>
            </a:r>
            <a:endParaRPr lang="en-US" sz="4374" dirty="0"/>
          </a:p>
        </p:txBody>
      </p:sp>
      <p:sp>
        <p:nvSpPr>
          <p:cNvPr id="5" name="Text 3"/>
          <p:cNvSpPr/>
          <p:nvPr/>
        </p:nvSpPr>
        <p:spPr>
          <a:xfrm>
            <a:off x="1188601" y="4131707"/>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BECEF"/>
                </a:solidFill>
                <a:latin typeface="Epilogue" pitchFamily="34" charset="0"/>
                <a:ea typeface="Epilogue" pitchFamily="34" charset="-122"/>
                <a:cs typeface="Epilogue" pitchFamily="34" charset="-120"/>
              </a:rPr>
              <a:t>Enhance water quality monitoring programs</a:t>
            </a:r>
            <a:endParaRPr lang="en-US" sz="1750" dirty="0"/>
          </a:p>
        </p:txBody>
      </p:sp>
      <p:sp>
        <p:nvSpPr>
          <p:cNvPr id="6" name="Text 4"/>
          <p:cNvSpPr/>
          <p:nvPr/>
        </p:nvSpPr>
        <p:spPr>
          <a:xfrm>
            <a:off x="1188601" y="4575929"/>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BECEF"/>
                </a:solidFill>
                <a:latin typeface="Epilogue" pitchFamily="34" charset="0"/>
                <a:ea typeface="Epilogue" pitchFamily="34" charset="-122"/>
                <a:cs typeface="Epilogue" pitchFamily="34" charset="-120"/>
              </a:rPr>
              <a:t>Promote sustainable agricultural practices</a:t>
            </a:r>
            <a:endParaRPr lang="en-US" sz="1750" dirty="0"/>
          </a:p>
        </p:txBody>
      </p:sp>
      <p:sp>
        <p:nvSpPr>
          <p:cNvPr id="7" name="Text 5"/>
          <p:cNvSpPr/>
          <p:nvPr/>
        </p:nvSpPr>
        <p:spPr>
          <a:xfrm>
            <a:off x="1188601" y="5020151"/>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BECEF"/>
                </a:solidFill>
                <a:latin typeface="Epilogue" pitchFamily="34" charset="0"/>
                <a:ea typeface="Epilogue" pitchFamily="34" charset="-122"/>
                <a:cs typeface="Epilogue" pitchFamily="34" charset="-120"/>
              </a:rPr>
              <a:t>Encourage responsible industrial waste management</a:t>
            </a:r>
            <a:endParaRPr lang="en-US" sz="1750" dirty="0"/>
          </a:p>
        </p:txBody>
      </p:sp>
      <p:sp>
        <p:nvSpPr>
          <p:cNvPr id="8" name="Text 6"/>
          <p:cNvSpPr/>
          <p:nvPr/>
        </p:nvSpPr>
        <p:spPr>
          <a:xfrm>
            <a:off x="1188601" y="5464373"/>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BECEF"/>
                </a:solidFill>
                <a:latin typeface="Epilogue" pitchFamily="34" charset="0"/>
                <a:ea typeface="Epilogue" pitchFamily="34" charset="-122"/>
                <a:cs typeface="Epilogue" pitchFamily="34" charset="-120"/>
              </a:rPr>
              <a:t>Support community education and awareness initiatives</a:t>
            </a:r>
            <a:endParaRPr lang="en-US" sz="1750" dirty="0"/>
          </a:p>
        </p:txBody>
      </p:sp>
      <p:pic>
        <p:nvPicPr>
          <p:cNvPr id="9"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a:p>
        </p:txBody>
      </p:sp>
      <p:sp>
        <p:nvSpPr>
          <p:cNvPr id="4" name="Text 2"/>
          <p:cNvSpPr/>
          <p:nvPr/>
        </p:nvSpPr>
        <p:spPr>
          <a:xfrm>
            <a:off x="833199" y="736521"/>
            <a:ext cx="9306401" cy="1388745"/>
          </a:xfrm>
          <a:prstGeom prst="rect">
            <a:avLst/>
          </a:prstGeom>
          <a:noFill/>
          <a:ln/>
        </p:spPr>
        <p:txBody>
          <a:bodyPr wrap="squar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Importance of Water Quality Analysis</a:t>
            </a:r>
            <a:endParaRPr lang="en-US" sz="4374" dirty="0"/>
          </a:p>
        </p:txBody>
      </p:sp>
      <p:sp>
        <p:nvSpPr>
          <p:cNvPr id="5" name="Shape 3"/>
          <p:cNvSpPr/>
          <p:nvPr/>
        </p:nvSpPr>
        <p:spPr>
          <a:xfrm>
            <a:off x="833199" y="2632115"/>
            <a:ext cx="499943" cy="499943"/>
          </a:xfrm>
          <a:prstGeom prst="roundRect">
            <a:avLst>
              <a:gd name="adj" fmla="val 20000"/>
            </a:avLst>
          </a:prstGeom>
          <a:solidFill>
            <a:srgbClr val="283157"/>
          </a:solidFill>
          <a:ln w="13811">
            <a:solidFill>
              <a:srgbClr val="303B69"/>
            </a:solidFill>
            <a:prstDash val="solid"/>
          </a:ln>
        </p:spPr>
        <p:txBody>
          <a:bodyPr/>
          <a:lstStyle/>
          <a:p>
            <a:endParaRPr lang="en-US"/>
          </a:p>
        </p:txBody>
      </p:sp>
      <p:sp>
        <p:nvSpPr>
          <p:cNvPr id="6" name="Text 4"/>
          <p:cNvSpPr/>
          <p:nvPr/>
        </p:nvSpPr>
        <p:spPr>
          <a:xfrm>
            <a:off x="1006912" y="2673787"/>
            <a:ext cx="15240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1</a:t>
            </a:r>
            <a:endParaRPr lang="en-US" sz="2624" dirty="0"/>
          </a:p>
        </p:txBody>
      </p:sp>
      <p:sp>
        <p:nvSpPr>
          <p:cNvPr id="7" name="Text 5"/>
          <p:cNvSpPr/>
          <p:nvPr/>
        </p:nvSpPr>
        <p:spPr>
          <a:xfrm>
            <a:off x="1555313" y="2708434"/>
            <a:ext cx="3009900"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Protect Human Health</a:t>
            </a:r>
            <a:endParaRPr lang="en-US" sz="2187" dirty="0"/>
          </a:p>
        </p:txBody>
      </p:sp>
      <p:sp>
        <p:nvSpPr>
          <p:cNvPr id="8" name="Text 6"/>
          <p:cNvSpPr/>
          <p:nvPr/>
        </p:nvSpPr>
        <p:spPr>
          <a:xfrm>
            <a:off x="1555313" y="3277791"/>
            <a:ext cx="8584287" cy="710803"/>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Regular analysis ensures that water sources are safe for drinking, bathing, and other everyday uses.</a:t>
            </a:r>
            <a:endParaRPr lang="en-US" sz="1750" dirty="0"/>
          </a:p>
        </p:txBody>
      </p:sp>
      <p:sp>
        <p:nvSpPr>
          <p:cNvPr id="9" name="Shape 7"/>
          <p:cNvSpPr/>
          <p:nvPr/>
        </p:nvSpPr>
        <p:spPr>
          <a:xfrm>
            <a:off x="833199" y="4384358"/>
            <a:ext cx="499943" cy="499943"/>
          </a:xfrm>
          <a:prstGeom prst="roundRect">
            <a:avLst>
              <a:gd name="adj" fmla="val 20000"/>
            </a:avLst>
          </a:prstGeom>
          <a:solidFill>
            <a:srgbClr val="283157"/>
          </a:solidFill>
          <a:ln w="13811">
            <a:solidFill>
              <a:srgbClr val="303B69"/>
            </a:solidFill>
            <a:prstDash val="solid"/>
          </a:ln>
        </p:spPr>
        <p:txBody>
          <a:bodyPr/>
          <a:lstStyle/>
          <a:p>
            <a:endParaRPr lang="en-US"/>
          </a:p>
        </p:txBody>
      </p:sp>
      <p:sp>
        <p:nvSpPr>
          <p:cNvPr id="10" name="Text 8"/>
          <p:cNvSpPr/>
          <p:nvPr/>
        </p:nvSpPr>
        <p:spPr>
          <a:xfrm>
            <a:off x="980242" y="4426029"/>
            <a:ext cx="20574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2</a:t>
            </a:r>
            <a:endParaRPr lang="en-US" sz="2624" dirty="0"/>
          </a:p>
        </p:txBody>
      </p:sp>
      <p:sp>
        <p:nvSpPr>
          <p:cNvPr id="11" name="Text 9"/>
          <p:cNvSpPr/>
          <p:nvPr/>
        </p:nvSpPr>
        <p:spPr>
          <a:xfrm>
            <a:off x="1555313" y="4460677"/>
            <a:ext cx="3657600"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Safeguard the Environment</a:t>
            </a:r>
            <a:endParaRPr lang="en-US" sz="2187" dirty="0"/>
          </a:p>
        </p:txBody>
      </p:sp>
      <p:sp>
        <p:nvSpPr>
          <p:cNvPr id="12" name="Text 10"/>
          <p:cNvSpPr/>
          <p:nvPr/>
        </p:nvSpPr>
        <p:spPr>
          <a:xfrm>
            <a:off x="1555313" y="5030033"/>
            <a:ext cx="8584287" cy="710803"/>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By monitoring water quality, we can identify and rectify issues that impact aquatic ecosystems and biodiversity.</a:t>
            </a:r>
            <a:endParaRPr lang="en-US" sz="1750" dirty="0"/>
          </a:p>
        </p:txBody>
      </p:sp>
      <p:sp>
        <p:nvSpPr>
          <p:cNvPr id="13" name="Shape 11"/>
          <p:cNvSpPr/>
          <p:nvPr/>
        </p:nvSpPr>
        <p:spPr>
          <a:xfrm>
            <a:off x="833199" y="6136600"/>
            <a:ext cx="499943" cy="499943"/>
          </a:xfrm>
          <a:prstGeom prst="roundRect">
            <a:avLst>
              <a:gd name="adj" fmla="val 20000"/>
            </a:avLst>
          </a:prstGeom>
          <a:solidFill>
            <a:srgbClr val="283157"/>
          </a:solidFill>
          <a:ln w="13811">
            <a:solidFill>
              <a:srgbClr val="303B69"/>
            </a:solidFill>
            <a:prstDash val="solid"/>
          </a:ln>
        </p:spPr>
        <p:txBody>
          <a:bodyPr/>
          <a:lstStyle/>
          <a:p>
            <a:endParaRPr lang="en-US"/>
          </a:p>
        </p:txBody>
      </p:sp>
      <p:sp>
        <p:nvSpPr>
          <p:cNvPr id="14" name="Text 12"/>
          <p:cNvSpPr/>
          <p:nvPr/>
        </p:nvSpPr>
        <p:spPr>
          <a:xfrm>
            <a:off x="991672" y="6178272"/>
            <a:ext cx="18288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3</a:t>
            </a:r>
            <a:endParaRPr lang="en-US" sz="2624" dirty="0"/>
          </a:p>
        </p:txBody>
      </p:sp>
      <p:sp>
        <p:nvSpPr>
          <p:cNvPr id="15" name="Text 13"/>
          <p:cNvSpPr/>
          <p:nvPr/>
        </p:nvSpPr>
        <p:spPr>
          <a:xfrm>
            <a:off x="1555313" y="6212919"/>
            <a:ext cx="4503420"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Support Sustainable Development</a:t>
            </a:r>
            <a:endParaRPr lang="en-US" sz="2187" dirty="0"/>
          </a:p>
        </p:txBody>
      </p:sp>
      <p:sp>
        <p:nvSpPr>
          <p:cNvPr id="16" name="Text 14"/>
          <p:cNvSpPr/>
          <p:nvPr/>
        </p:nvSpPr>
        <p:spPr>
          <a:xfrm>
            <a:off x="1555313" y="6782276"/>
            <a:ext cx="8584287" cy="710803"/>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Understanding water quality helps us make informed decisions about resource management and sustainable planning.</a:t>
            </a:r>
            <a:endParaRPr lang="en-US" sz="1750" dirty="0"/>
          </a:p>
        </p:txBody>
      </p:sp>
      <p:pic>
        <p:nvPicPr>
          <p:cNvPr id="17" name="Image 0" descr="preencoded.png"/>
          <p:cNvPicPr>
            <a:picLocks noChangeAspect="1"/>
          </p:cNvPicPr>
          <p:nvPr/>
        </p:nvPicPr>
        <p:blipFill>
          <a:blip r:embed="rId3"/>
          <a:stretch>
            <a:fillRect/>
          </a:stretch>
        </p:blipFill>
        <p:spPr>
          <a:xfrm>
            <a:off x="10972800" y="0"/>
            <a:ext cx="36576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a:p>
        </p:txBody>
      </p:sp>
      <p:sp>
        <p:nvSpPr>
          <p:cNvPr id="4" name="Text 2"/>
          <p:cNvSpPr/>
          <p:nvPr/>
        </p:nvSpPr>
        <p:spPr>
          <a:xfrm>
            <a:off x="2037993" y="1796177"/>
            <a:ext cx="940308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Methods for Water Quality Analysis</a:t>
            </a:r>
            <a:endParaRPr lang="en-US" sz="4374" dirty="0"/>
          </a:p>
        </p:txBody>
      </p:sp>
      <p:sp>
        <p:nvSpPr>
          <p:cNvPr id="5" name="Text 3"/>
          <p:cNvSpPr/>
          <p:nvPr/>
        </p:nvSpPr>
        <p:spPr>
          <a:xfrm>
            <a:off x="2037993" y="3045976"/>
            <a:ext cx="2666286" cy="416481"/>
          </a:xfrm>
          <a:prstGeom prst="rect">
            <a:avLst/>
          </a:prstGeom>
          <a:noFill/>
          <a:ln/>
        </p:spPr>
        <p:txBody>
          <a:bodyPr wrap="none" rtlCol="0" anchor="t"/>
          <a:lstStyle/>
          <a:p>
            <a:pPr marL="0" indent="0">
              <a:lnSpc>
                <a:spcPts val="3281"/>
              </a:lnSpc>
              <a:buNone/>
            </a:pPr>
            <a:r>
              <a:rPr lang="en-US" sz="2624" dirty="0">
                <a:solidFill>
                  <a:srgbClr val="FFFFFF"/>
                </a:solidFill>
                <a:latin typeface="Fraunces" pitchFamily="34" charset="0"/>
                <a:ea typeface="Fraunces" pitchFamily="34" charset="-122"/>
                <a:cs typeface="Fraunces" pitchFamily="34" charset="-120"/>
              </a:rPr>
              <a:t>Field Testing</a:t>
            </a:r>
            <a:endParaRPr lang="en-US" sz="2624" dirty="0"/>
          </a:p>
        </p:txBody>
      </p:sp>
      <p:sp>
        <p:nvSpPr>
          <p:cNvPr id="6" name="Text 4"/>
          <p:cNvSpPr/>
          <p:nvPr/>
        </p:nvSpPr>
        <p:spPr>
          <a:xfrm>
            <a:off x="2037993" y="3684627"/>
            <a:ext cx="3156347" cy="1421606"/>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Quick and portable tests performed on-site to assess key parameters like pH, temperature, and turbidity.</a:t>
            </a:r>
            <a:endParaRPr lang="en-US" sz="1750" dirty="0"/>
          </a:p>
        </p:txBody>
      </p:sp>
      <p:sp>
        <p:nvSpPr>
          <p:cNvPr id="7" name="Text 5"/>
          <p:cNvSpPr/>
          <p:nvPr/>
        </p:nvSpPr>
        <p:spPr>
          <a:xfrm>
            <a:off x="5743932" y="3045976"/>
            <a:ext cx="3156347" cy="832961"/>
          </a:xfrm>
          <a:prstGeom prst="rect">
            <a:avLst/>
          </a:prstGeom>
          <a:noFill/>
          <a:ln/>
        </p:spPr>
        <p:txBody>
          <a:bodyPr wrap="square" rtlCol="0" anchor="t"/>
          <a:lstStyle/>
          <a:p>
            <a:pPr marL="0" indent="0">
              <a:lnSpc>
                <a:spcPts val="3281"/>
              </a:lnSpc>
              <a:buNone/>
            </a:pPr>
            <a:r>
              <a:rPr lang="en-US" sz="2624" dirty="0">
                <a:solidFill>
                  <a:srgbClr val="FFFFFF"/>
                </a:solidFill>
                <a:latin typeface="Fraunces" pitchFamily="34" charset="0"/>
                <a:ea typeface="Fraunces" pitchFamily="34" charset="-122"/>
                <a:cs typeface="Fraunces" pitchFamily="34" charset="-120"/>
              </a:rPr>
              <a:t>Laboratory Analysis</a:t>
            </a:r>
            <a:endParaRPr lang="en-US" sz="2624" dirty="0"/>
          </a:p>
        </p:txBody>
      </p:sp>
      <p:sp>
        <p:nvSpPr>
          <p:cNvPr id="8" name="Text 6"/>
          <p:cNvSpPr/>
          <p:nvPr/>
        </p:nvSpPr>
        <p:spPr>
          <a:xfrm>
            <a:off x="5743932" y="4101108"/>
            <a:ext cx="3156347" cy="2132409"/>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More comprehensive tests conducted in controlled laboratory settings to measure a wide range of chemical and biological components.</a:t>
            </a:r>
            <a:endParaRPr lang="en-US" sz="1750" dirty="0"/>
          </a:p>
        </p:txBody>
      </p:sp>
      <p:sp>
        <p:nvSpPr>
          <p:cNvPr id="9" name="Text 7"/>
          <p:cNvSpPr/>
          <p:nvPr/>
        </p:nvSpPr>
        <p:spPr>
          <a:xfrm>
            <a:off x="9449872" y="3045976"/>
            <a:ext cx="2666286" cy="416481"/>
          </a:xfrm>
          <a:prstGeom prst="rect">
            <a:avLst/>
          </a:prstGeom>
          <a:noFill/>
          <a:ln/>
        </p:spPr>
        <p:txBody>
          <a:bodyPr wrap="none" rtlCol="0" anchor="t"/>
          <a:lstStyle/>
          <a:p>
            <a:pPr marL="0" indent="0">
              <a:lnSpc>
                <a:spcPts val="3281"/>
              </a:lnSpc>
              <a:buNone/>
            </a:pPr>
            <a:r>
              <a:rPr lang="en-US" sz="2624" dirty="0">
                <a:solidFill>
                  <a:srgbClr val="FFFFFF"/>
                </a:solidFill>
                <a:latin typeface="Fraunces" pitchFamily="34" charset="0"/>
                <a:ea typeface="Fraunces" pitchFamily="34" charset="-122"/>
                <a:cs typeface="Fraunces" pitchFamily="34" charset="-120"/>
              </a:rPr>
              <a:t>Remote Sensing</a:t>
            </a:r>
            <a:endParaRPr lang="en-US" sz="2624" dirty="0"/>
          </a:p>
        </p:txBody>
      </p:sp>
      <p:sp>
        <p:nvSpPr>
          <p:cNvPr id="10" name="Text 8"/>
          <p:cNvSpPr/>
          <p:nvPr/>
        </p:nvSpPr>
        <p:spPr>
          <a:xfrm>
            <a:off x="9449872" y="3684627"/>
            <a:ext cx="3156347" cy="1777008"/>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Utilizing satellite imagery and other remote sensing technologies to monitor large water bodies from afar.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80E26">
              <a:alpha val="80000"/>
            </a:srgbClr>
          </a:solidFill>
          <a:ln/>
        </p:spPr>
        <p:txBody>
          <a:bodyPr/>
          <a:lstStyle/>
          <a:p>
            <a:endParaRPr lang="en-US"/>
          </a:p>
        </p:txBody>
      </p:sp>
      <p:sp>
        <p:nvSpPr>
          <p:cNvPr id="6" name="Text 3"/>
          <p:cNvSpPr/>
          <p:nvPr/>
        </p:nvSpPr>
        <p:spPr>
          <a:xfrm>
            <a:off x="2037993" y="1671042"/>
            <a:ext cx="10554414" cy="1388745"/>
          </a:xfrm>
          <a:prstGeom prst="rect">
            <a:avLst/>
          </a:prstGeom>
          <a:noFill/>
          <a:ln/>
        </p:spPr>
        <p:txBody>
          <a:bodyPr wrap="squar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Parameters Measured in Water Quality Analysis</a:t>
            </a:r>
            <a:endParaRPr lang="en-US" sz="4374" dirty="0"/>
          </a:p>
        </p:txBody>
      </p:sp>
      <p:sp>
        <p:nvSpPr>
          <p:cNvPr id="7" name="Shape 4"/>
          <p:cNvSpPr/>
          <p:nvPr/>
        </p:nvSpPr>
        <p:spPr>
          <a:xfrm>
            <a:off x="2037993" y="3393043"/>
            <a:ext cx="3370064" cy="3165515"/>
          </a:xfrm>
          <a:prstGeom prst="roundRect">
            <a:avLst>
              <a:gd name="adj" fmla="val 3159"/>
            </a:avLst>
          </a:prstGeom>
          <a:solidFill>
            <a:srgbClr val="283157"/>
          </a:solidFill>
          <a:ln w="13811">
            <a:solidFill>
              <a:srgbClr val="303B69"/>
            </a:solidFill>
            <a:prstDash val="solid"/>
          </a:ln>
        </p:spPr>
        <p:txBody>
          <a:bodyPr/>
          <a:lstStyle/>
          <a:p>
            <a:endParaRPr lang="en-US"/>
          </a:p>
        </p:txBody>
      </p:sp>
      <p:sp>
        <p:nvSpPr>
          <p:cNvPr id="8" name="Text 5"/>
          <p:cNvSpPr/>
          <p:nvPr/>
        </p:nvSpPr>
        <p:spPr>
          <a:xfrm>
            <a:off x="2273975" y="3629025"/>
            <a:ext cx="2720340"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Physical Parameters</a:t>
            </a:r>
            <a:endParaRPr lang="en-US" sz="2187" dirty="0"/>
          </a:p>
        </p:txBody>
      </p:sp>
      <p:sp>
        <p:nvSpPr>
          <p:cNvPr id="9" name="Text 6"/>
          <p:cNvSpPr/>
          <p:nvPr/>
        </p:nvSpPr>
        <p:spPr>
          <a:xfrm>
            <a:off x="2273975" y="4198382"/>
            <a:ext cx="2898100" cy="1777008"/>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Temperature, turbidity, conductivity, and dissolved oxygen levels help identify changes and assess water suitability.</a:t>
            </a:r>
            <a:endParaRPr lang="en-US" sz="1750" dirty="0"/>
          </a:p>
        </p:txBody>
      </p:sp>
      <p:sp>
        <p:nvSpPr>
          <p:cNvPr id="10" name="Shape 7"/>
          <p:cNvSpPr/>
          <p:nvPr/>
        </p:nvSpPr>
        <p:spPr>
          <a:xfrm>
            <a:off x="5630228" y="3393043"/>
            <a:ext cx="3370064" cy="3165515"/>
          </a:xfrm>
          <a:prstGeom prst="roundRect">
            <a:avLst>
              <a:gd name="adj" fmla="val 3159"/>
            </a:avLst>
          </a:prstGeom>
          <a:solidFill>
            <a:srgbClr val="283157"/>
          </a:solidFill>
          <a:ln w="13811">
            <a:solidFill>
              <a:srgbClr val="303B69"/>
            </a:solidFill>
            <a:prstDash val="solid"/>
          </a:ln>
        </p:spPr>
        <p:txBody>
          <a:bodyPr/>
          <a:lstStyle/>
          <a:p>
            <a:endParaRPr lang="en-US"/>
          </a:p>
        </p:txBody>
      </p:sp>
      <p:sp>
        <p:nvSpPr>
          <p:cNvPr id="11" name="Text 8"/>
          <p:cNvSpPr/>
          <p:nvPr/>
        </p:nvSpPr>
        <p:spPr>
          <a:xfrm>
            <a:off x="5866209" y="3629025"/>
            <a:ext cx="2849880"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Chemical Parameters</a:t>
            </a:r>
            <a:endParaRPr lang="en-US" sz="2187" dirty="0"/>
          </a:p>
        </p:txBody>
      </p:sp>
      <p:sp>
        <p:nvSpPr>
          <p:cNvPr id="12" name="Text 9"/>
          <p:cNvSpPr/>
          <p:nvPr/>
        </p:nvSpPr>
        <p:spPr>
          <a:xfrm>
            <a:off x="5866209" y="4198382"/>
            <a:ext cx="2898100" cy="1777008"/>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pH, nitrates, phosphates, heavy metals, and pesticide presence reveal potential contamination and pollution sources.</a:t>
            </a:r>
            <a:endParaRPr lang="en-US" sz="1750" dirty="0"/>
          </a:p>
        </p:txBody>
      </p:sp>
      <p:sp>
        <p:nvSpPr>
          <p:cNvPr id="13" name="Shape 10"/>
          <p:cNvSpPr/>
          <p:nvPr/>
        </p:nvSpPr>
        <p:spPr>
          <a:xfrm>
            <a:off x="9222462" y="3393043"/>
            <a:ext cx="3370064" cy="3165515"/>
          </a:xfrm>
          <a:prstGeom prst="roundRect">
            <a:avLst>
              <a:gd name="adj" fmla="val 3159"/>
            </a:avLst>
          </a:prstGeom>
          <a:solidFill>
            <a:srgbClr val="283157"/>
          </a:solidFill>
          <a:ln w="13811">
            <a:solidFill>
              <a:srgbClr val="303B69"/>
            </a:solidFill>
            <a:prstDash val="solid"/>
          </a:ln>
        </p:spPr>
        <p:txBody>
          <a:bodyPr/>
          <a:lstStyle/>
          <a:p>
            <a:endParaRPr lang="en-US"/>
          </a:p>
        </p:txBody>
      </p:sp>
      <p:sp>
        <p:nvSpPr>
          <p:cNvPr id="14" name="Text 11"/>
          <p:cNvSpPr/>
          <p:nvPr/>
        </p:nvSpPr>
        <p:spPr>
          <a:xfrm>
            <a:off x="9458444" y="3629025"/>
            <a:ext cx="2898100" cy="694373"/>
          </a:xfrm>
          <a:prstGeom prst="rect">
            <a:avLst/>
          </a:prstGeom>
          <a:noFill/>
          <a:ln/>
        </p:spPr>
        <p:txBody>
          <a:bodyPr wrap="squar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Biological Parameters</a:t>
            </a:r>
            <a:endParaRPr lang="en-US" sz="2187" dirty="0"/>
          </a:p>
        </p:txBody>
      </p:sp>
      <p:sp>
        <p:nvSpPr>
          <p:cNvPr id="15" name="Text 12"/>
          <p:cNvSpPr/>
          <p:nvPr/>
        </p:nvSpPr>
        <p:spPr>
          <a:xfrm>
            <a:off x="9458444" y="4545568"/>
            <a:ext cx="2898100" cy="1777008"/>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Microbial content, algae blooms, aquatic species health, and biodiversity inform about water ecosystem vitality.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a:p>
        </p:txBody>
      </p:sp>
      <p:sp>
        <p:nvSpPr>
          <p:cNvPr id="4" name="Text 2"/>
          <p:cNvSpPr/>
          <p:nvPr/>
        </p:nvSpPr>
        <p:spPr>
          <a:xfrm>
            <a:off x="2037993" y="1214914"/>
            <a:ext cx="803148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Common Water Quality Issues</a:t>
            </a:r>
            <a:endParaRPr lang="en-US" sz="4374" dirty="0"/>
          </a:p>
        </p:txBody>
      </p:sp>
      <p:pic>
        <p:nvPicPr>
          <p:cNvPr id="5" name="Image 0" descr="preencoded.png"/>
          <p:cNvPicPr>
            <a:picLocks noChangeAspect="1"/>
          </p:cNvPicPr>
          <p:nvPr/>
        </p:nvPicPr>
        <p:blipFill>
          <a:blip r:embed="rId3"/>
          <a:stretch>
            <a:fillRect/>
          </a:stretch>
        </p:blipFill>
        <p:spPr>
          <a:xfrm>
            <a:off x="2037993" y="2353628"/>
            <a:ext cx="3295888" cy="2036921"/>
          </a:xfrm>
          <a:prstGeom prst="rect">
            <a:avLst/>
          </a:prstGeom>
        </p:spPr>
      </p:pic>
      <p:sp>
        <p:nvSpPr>
          <p:cNvPr id="6" name="Text 3"/>
          <p:cNvSpPr/>
          <p:nvPr/>
        </p:nvSpPr>
        <p:spPr>
          <a:xfrm>
            <a:off x="2037993" y="4668203"/>
            <a:ext cx="2221944" cy="347186"/>
          </a:xfrm>
          <a:prstGeom prst="rect">
            <a:avLst/>
          </a:prstGeom>
          <a:noFill/>
          <a:ln/>
        </p:spPr>
        <p:txBody>
          <a:bodyPr wrap="non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Algae Blooms</a:t>
            </a:r>
            <a:endParaRPr lang="en-US" sz="2187" dirty="0"/>
          </a:p>
        </p:txBody>
      </p:sp>
      <p:sp>
        <p:nvSpPr>
          <p:cNvPr id="7" name="Text 4"/>
          <p:cNvSpPr/>
          <p:nvPr/>
        </p:nvSpPr>
        <p:spPr>
          <a:xfrm>
            <a:off x="2037993" y="5237559"/>
            <a:ext cx="3295888" cy="1421606"/>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Excessive nutrient levels can cause harmful algal blooms, threatening aquatic life and water supply systems.</a:t>
            </a:r>
            <a:endParaRPr lang="en-US" sz="1750" dirty="0"/>
          </a:p>
        </p:txBody>
      </p:sp>
      <p:pic>
        <p:nvPicPr>
          <p:cNvPr id="8" name="Image 1" descr="preencoded.png"/>
          <p:cNvPicPr>
            <a:picLocks noChangeAspect="1"/>
          </p:cNvPicPr>
          <p:nvPr/>
        </p:nvPicPr>
        <p:blipFill>
          <a:blip r:embed="rId4"/>
          <a:stretch>
            <a:fillRect/>
          </a:stretch>
        </p:blipFill>
        <p:spPr>
          <a:xfrm>
            <a:off x="5667137" y="2353628"/>
            <a:ext cx="3296007" cy="2037040"/>
          </a:xfrm>
          <a:prstGeom prst="rect">
            <a:avLst/>
          </a:prstGeom>
        </p:spPr>
      </p:pic>
      <p:sp>
        <p:nvSpPr>
          <p:cNvPr id="9" name="Text 5"/>
          <p:cNvSpPr/>
          <p:nvPr/>
        </p:nvSpPr>
        <p:spPr>
          <a:xfrm>
            <a:off x="5667137" y="4668322"/>
            <a:ext cx="2842260" cy="347186"/>
          </a:xfrm>
          <a:prstGeom prst="rect">
            <a:avLst/>
          </a:prstGeom>
          <a:noFill/>
          <a:ln/>
        </p:spPr>
        <p:txBody>
          <a:bodyPr wrap="non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Industrial Discharges</a:t>
            </a:r>
            <a:endParaRPr lang="en-US" sz="2187" dirty="0"/>
          </a:p>
        </p:txBody>
      </p:sp>
      <p:sp>
        <p:nvSpPr>
          <p:cNvPr id="10" name="Text 6"/>
          <p:cNvSpPr/>
          <p:nvPr/>
        </p:nvSpPr>
        <p:spPr>
          <a:xfrm>
            <a:off x="5667137" y="5237678"/>
            <a:ext cx="3296007" cy="1777008"/>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Improper disposal of industrial waste can introduce pollutants into water bodies, impacting ecosystems and quality.</a:t>
            </a:r>
            <a:endParaRPr lang="en-US" sz="1750" dirty="0"/>
          </a:p>
        </p:txBody>
      </p:sp>
      <p:pic>
        <p:nvPicPr>
          <p:cNvPr id="11" name="Image 2" descr="preencoded.png"/>
          <p:cNvPicPr>
            <a:picLocks noChangeAspect="1"/>
          </p:cNvPicPr>
          <p:nvPr/>
        </p:nvPicPr>
        <p:blipFill>
          <a:blip r:embed="rId5"/>
          <a:stretch>
            <a:fillRect/>
          </a:stretch>
        </p:blipFill>
        <p:spPr>
          <a:xfrm>
            <a:off x="9296400" y="2353628"/>
            <a:ext cx="3296007" cy="2037040"/>
          </a:xfrm>
          <a:prstGeom prst="rect">
            <a:avLst/>
          </a:prstGeom>
        </p:spPr>
      </p:pic>
      <p:sp>
        <p:nvSpPr>
          <p:cNvPr id="12" name="Text 7"/>
          <p:cNvSpPr/>
          <p:nvPr/>
        </p:nvSpPr>
        <p:spPr>
          <a:xfrm>
            <a:off x="9296400" y="4668322"/>
            <a:ext cx="2221944" cy="347186"/>
          </a:xfrm>
          <a:prstGeom prst="rect">
            <a:avLst/>
          </a:prstGeom>
          <a:noFill/>
          <a:ln/>
        </p:spPr>
        <p:txBody>
          <a:bodyPr wrap="none" rtlCol="0" anchor="t"/>
          <a:lstStyle/>
          <a:p>
            <a:pPr marL="0" indent="0" algn="l">
              <a:lnSpc>
                <a:spcPts val="2734"/>
              </a:lnSpc>
              <a:buNone/>
            </a:pPr>
            <a:r>
              <a:rPr lang="en-US" sz="2187" dirty="0">
                <a:solidFill>
                  <a:srgbClr val="FFFFFF"/>
                </a:solidFill>
                <a:latin typeface="Fraunces" pitchFamily="34" charset="0"/>
                <a:ea typeface="Fraunces" pitchFamily="34" charset="-122"/>
                <a:cs typeface="Fraunces" pitchFamily="34" charset="-120"/>
              </a:rPr>
              <a:t>Plastic Pollution</a:t>
            </a:r>
            <a:endParaRPr lang="en-US" sz="2187" dirty="0"/>
          </a:p>
        </p:txBody>
      </p:sp>
      <p:sp>
        <p:nvSpPr>
          <p:cNvPr id="13" name="Text 8"/>
          <p:cNvSpPr/>
          <p:nvPr/>
        </p:nvSpPr>
        <p:spPr>
          <a:xfrm>
            <a:off x="9296400" y="5237678"/>
            <a:ext cx="3296007" cy="1777008"/>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Plastic waste in oceans and rivers poses environmental hazards and harms aquatic organisms through ingestion and entanglement.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82AE40C1-35B5-57DF-6DB6-FBFE522C1B55}"/>
              </a:ext>
            </a:extLst>
          </p:cNvPr>
          <p:cNvSpPr/>
          <p:nvPr/>
        </p:nvSpPr>
        <p:spPr>
          <a:xfrm>
            <a:off x="0" y="-228600"/>
            <a:ext cx="14630400" cy="8229600"/>
          </a:xfrm>
          <a:prstGeom prst="rect">
            <a:avLst/>
          </a:prstGeom>
          <a:solidFill>
            <a:srgbClr val="080E26"/>
          </a:solidFill>
          <a:ln w="13811">
            <a:solidFill>
              <a:srgbClr val="565151"/>
            </a:solidFill>
            <a:prstDash val="solid"/>
          </a:ln>
        </p:spPr>
        <p:txBody>
          <a:bodyPr/>
          <a:lstStyle/>
          <a:p>
            <a:endParaRPr lang="en-US"/>
          </a:p>
        </p:txBody>
      </p:sp>
      <p:sp>
        <p:nvSpPr>
          <p:cNvPr id="14" name="Text 1">
            <a:extLst>
              <a:ext uri="{FF2B5EF4-FFF2-40B4-BE49-F238E27FC236}">
                <a16:creationId xmlns:a16="http://schemas.microsoft.com/office/drawing/2014/main" id="{B731CFAD-884A-CA35-E697-8B686BD69E9E}"/>
              </a:ext>
            </a:extLst>
          </p:cNvPr>
          <p:cNvSpPr/>
          <p:nvPr/>
        </p:nvSpPr>
        <p:spPr>
          <a:xfrm>
            <a:off x="2862565" y="925322"/>
            <a:ext cx="5457067" cy="473819"/>
          </a:xfrm>
          <a:prstGeom prst="rect">
            <a:avLst/>
          </a:prstGeom>
          <a:noFill/>
          <a:ln/>
        </p:spPr>
        <p:txBody>
          <a:bodyPr wrap="none" rtlCol="0" anchor="t"/>
          <a:lstStyle/>
          <a:p>
            <a:pPr>
              <a:lnSpc>
                <a:spcPts val="4556"/>
              </a:lnSpc>
            </a:pPr>
            <a:r>
              <a:rPr lang="en-US" sz="3645" b="1" dirty="0">
                <a:solidFill>
                  <a:schemeClr val="bg1"/>
                </a:solidFill>
                <a:latin typeface="Söhne"/>
                <a:ea typeface="Crimson Pro" pitchFamily="34" charset="-122"/>
                <a:cs typeface="Crimson Pro" pitchFamily="34" charset="-120"/>
              </a:rPr>
              <a:t>Why </a:t>
            </a:r>
            <a:r>
              <a:rPr lang="en-US" sz="3645" b="1" dirty="0" err="1">
                <a:solidFill>
                  <a:schemeClr val="bg1"/>
                </a:solidFill>
                <a:latin typeface="Söhne"/>
                <a:ea typeface="Crimson Pro" pitchFamily="34" charset="-122"/>
                <a:cs typeface="Crimson Pro" pitchFamily="34" charset="-120"/>
              </a:rPr>
              <a:t>Jupyter</a:t>
            </a:r>
            <a:r>
              <a:rPr lang="en-US" sz="3645" b="1" dirty="0">
                <a:solidFill>
                  <a:schemeClr val="bg1"/>
                </a:solidFill>
                <a:latin typeface="Söhne"/>
                <a:ea typeface="Crimson Pro" pitchFamily="34" charset="-122"/>
                <a:cs typeface="Crimson Pro" pitchFamily="34" charset="-120"/>
              </a:rPr>
              <a:t> Notebook ?</a:t>
            </a:r>
            <a:endParaRPr lang="en-US" sz="3645" b="1" dirty="0">
              <a:solidFill>
                <a:schemeClr val="bg1"/>
              </a:solidFill>
              <a:latin typeface="Söhne"/>
            </a:endParaRPr>
          </a:p>
        </p:txBody>
      </p:sp>
      <p:pic>
        <p:nvPicPr>
          <p:cNvPr id="15" name="Image 2" descr="preencoded.png">
            <a:extLst>
              <a:ext uri="{FF2B5EF4-FFF2-40B4-BE49-F238E27FC236}">
                <a16:creationId xmlns:a16="http://schemas.microsoft.com/office/drawing/2014/main" id="{8E81D274-900D-9BB4-E12D-8586761F511D}"/>
              </a:ext>
            </a:extLst>
          </p:cNvPr>
          <p:cNvPicPr>
            <a:picLocks noChangeAspect="1"/>
          </p:cNvPicPr>
          <p:nvPr/>
        </p:nvPicPr>
        <p:blipFill>
          <a:blip r:embed="rId2"/>
          <a:stretch>
            <a:fillRect/>
          </a:stretch>
        </p:blipFill>
        <p:spPr>
          <a:xfrm>
            <a:off x="5886852" y="2349270"/>
            <a:ext cx="2856695" cy="1765530"/>
          </a:xfrm>
          <a:prstGeom prst="rect">
            <a:avLst/>
          </a:prstGeom>
        </p:spPr>
      </p:pic>
      <p:sp>
        <p:nvSpPr>
          <p:cNvPr id="16" name="Text 4">
            <a:extLst>
              <a:ext uri="{FF2B5EF4-FFF2-40B4-BE49-F238E27FC236}">
                <a16:creationId xmlns:a16="http://schemas.microsoft.com/office/drawing/2014/main" id="{E7E1D8F2-84E5-ADEF-4C93-3685855378B5}"/>
              </a:ext>
            </a:extLst>
          </p:cNvPr>
          <p:cNvSpPr/>
          <p:nvPr/>
        </p:nvSpPr>
        <p:spPr>
          <a:xfrm>
            <a:off x="5886852" y="4278182"/>
            <a:ext cx="2806703" cy="473819"/>
          </a:xfrm>
          <a:prstGeom prst="rect">
            <a:avLst/>
          </a:prstGeom>
          <a:noFill/>
          <a:ln/>
        </p:spPr>
        <p:txBody>
          <a:bodyPr wrap="square" rtlCol="0" anchor="t"/>
          <a:lstStyle/>
          <a:p>
            <a:pPr>
              <a:lnSpc>
                <a:spcPts val="2278"/>
              </a:lnSpc>
            </a:pPr>
            <a:r>
              <a:rPr lang="en-US" sz="1822" b="1" dirty="0">
                <a:solidFill>
                  <a:schemeClr val="bg1"/>
                </a:solidFill>
                <a:latin typeface="Crimson Pro" pitchFamily="34" charset="0"/>
                <a:ea typeface="Crimson Pro" pitchFamily="34" charset="-122"/>
                <a:cs typeface="Crimson Pro" pitchFamily="34" charset="-120"/>
              </a:rPr>
              <a:t>Executing Code in </a:t>
            </a:r>
            <a:r>
              <a:rPr lang="en-US" sz="1822" b="1" dirty="0" err="1">
                <a:solidFill>
                  <a:schemeClr val="bg1"/>
                </a:solidFill>
                <a:latin typeface="Crimson Pro" pitchFamily="34" charset="0"/>
                <a:ea typeface="Crimson Pro" pitchFamily="34" charset="-122"/>
                <a:cs typeface="Crimson Pro" pitchFamily="34" charset="-120"/>
              </a:rPr>
              <a:t>Jupyter</a:t>
            </a:r>
            <a:r>
              <a:rPr lang="en-US" sz="1822" b="1" dirty="0">
                <a:solidFill>
                  <a:schemeClr val="bg1"/>
                </a:solidFill>
                <a:latin typeface="Crimson Pro" pitchFamily="34" charset="0"/>
                <a:ea typeface="Crimson Pro" pitchFamily="34" charset="-122"/>
                <a:cs typeface="Crimson Pro" pitchFamily="34" charset="-120"/>
              </a:rPr>
              <a:t> Notebook</a:t>
            </a:r>
            <a:endParaRPr lang="en-US" sz="1822" dirty="0">
              <a:solidFill>
                <a:schemeClr val="bg1"/>
              </a:solidFill>
            </a:endParaRPr>
          </a:p>
        </p:txBody>
      </p:sp>
      <p:sp>
        <p:nvSpPr>
          <p:cNvPr id="17" name="Text 5">
            <a:extLst>
              <a:ext uri="{FF2B5EF4-FFF2-40B4-BE49-F238E27FC236}">
                <a16:creationId xmlns:a16="http://schemas.microsoft.com/office/drawing/2014/main" id="{6CA7985C-96A0-90D9-36EF-857DF3C58C5C}"/>
              </a:ext>
            </a:extLst>
          </p:cNvPr>
          <p:cNvSpPr/>
          <p:nvPr/>
        </p:nvSpPr>
        <p:spPr>
          <a:xfrm>
            <a:off x="5886852" y="5041967"/>
            <a:ext cx="2806703" cy="970062"/>
          </a:xfrm>
          <a:prstGeom prst="rect">
            <a:avLst/>
          </a:prstGeom>
          <a:noFill/>
          <a:ln/>
        </p:spPr>
        <p:txBody>
          <a:bodyPr wrap="square" rtlCol="0" anchor="t"/>
          <a:lstStyle/>
          <a:p>
            <a:pPr>
              <a:lnSpc>
                <a:spcPts val="2332"/>
              </a:lnSpc>
            </a:pPr>
            <a:r>
              <a:rPr lang="en-US" sz="1458" dirty="0">
                <a:solidFill>
                  <a:schemeClr val="bg1"/>
                </a:solidFill>
                <a:latin typeface="Open Sans" pitchFamily="34" charset="0"/>
                <a:ea typeface="Open Sans" pitchFamily="34" charset="-122"/>
                <a:cs typeface="Open Sans" pitchFamily="34" charset="-120"/>
              </a:rPr>
              <a:t>Witness the step-by-step execution of code snippets within the Jupyter Notebook environment.</a:t>
            </a:r>
            <a:endParaRPr lang="en-US" sz="1458" dirty="0">
              <a:solidFill>
                <a:schemeClr val="bg1"/>
              </a:solidFill>
            </a:endParaRPr>
          </a:p>
        </p:txBody>
      </p:sp>
      <p:pic>
        <p:nvPicPr>
          <p:cNvPr id="18" name="Image 3" descr="preencoded.png">
            <a:extLst>
              <a:ext uri="{FF2B5EF4-FFF2-40B4-BE49-F238E27FC236}">
                <a16:creationId xmlns:a16="http://schemas.microsoft.com/office/drawing/2014/main" id="{D21C7594-B1C2-7193-1EB2-0ECFD6A68869}"/>
              </a:ext>
            </a:extLst>
          </p:cNvPr>
          <p:cNvPicPr>
            <a:picLocks noChangeAspect="1"/>
          </p:cNvPicPr>
          <p:nvPr/>
        </p:nvPicPr>
        <p:blipFill>
          <a:blip r:embed="rId3"/>
          <a:stretch>
            <a:fillRect/>
          </a:stretch>
        </p:blipFill>
        <p:spPr>
          <a:xfrm>
            <a:off x="2862566" y="2349270"/>
            <a:ext cx="2856695" cy="1765530"/>
          </a:xfrm>
          <a:prstGeom prst="rect">
            <a:avLst/>
          </a:prstGeom>
        </p:spPr>
      </p:pic>
      <p:sp>
        <p:nvSpPr>
          <p:cNvPr id="19" name="Text 6">
            <a:extLst>
              <a:ext uri="{FF2B5EF4-FFF2-40B4-BE49-F238E27FC236}">
                <a16:creationId xmlns:a16="http://schemas.microsoft.com/office/drawing/2014/main" id="{B010C288-8F51-9E52-3D99-95B348822B99}"/>
              </a:ext>
            </a:extLst>
          </p:cNvPr>
          <p:cNvSpPr/>
          <p:nvPr/>
        </p:nvSpPr>
        <p:spPr>
          <a:xfrm>
            <a:off x="2862566" y="4278182"/>
            <a:ext cx="2806703" cy="473819"/>
          </a:xfrm>
          <a:prstGeom prst="rect">
            <a:avLst/>
          </a:prstGeom>
          <a:noFill/>
          <a:ln/>
        </p:spPr>
        <p:txBody>
          <a:bodyPr wrap="square" rtlCol="0" anchor="t"/>
          <a:lstStyle/>
          <a:p>
            <a:pPr>
              <a:lnSpc>
                <a:spcPts val="2278"/>
              </a:lnSpc>
            </a:pPr>
            <a:r>
              <a:rPr lang="en-US" sz="1822" b="1" dirty="0">
                <a:solidFill>
                  <a:schemeClr val="bg1"/>
                </a:solidFill>
                <a:latin typeface="Crimson Pro" pitchFamily="34" charset="0"/>
                <a:ea typeface="Crimson Pro" pitchFamily="34" charset="-122"/>
                <a:cs typeface="Crimson Pro" pitchFamily="34" charset="-120"/>
              </a:rPr>
              <a:t>Visualizing Data in </a:t>
            </a:r>
            <a:r>
              <a:rPr lang="en-US" sz="1822" b="1" dirty="0" err="1">
                <a:solidFill>
                  <a:schemeClr val="bg1"/>
                </a:solidFill>
                <a:latin typeface="Crimson Pro" pitchFamily="34" charset="0"/>
                <a:ea typeface="Crimson Pro" pitchFamily="34" charset="-122"/>
                <a:cs typeface="Crimson Pro" pitchFamily="34" charset="-120"/>
              </a:rPr>
              <a:t>Jupyter</a:t>
            </a:r>
            <a:r>
              <a:rPr lang="en-US" sz="1822" b="1" dirty="0">
                <a:solidFill>
                  <a:schemeClr val="bg1"/>
                </a:solidFill>
                <a:latin typeface="Crimson Pro" pitchFamily="34" charset="0"/>
                <a:ea typeface="Crimson Pro" pitchFamily="34" charset="-122"/>
                <a:cs typeface="Crimson Pro" pitchFamily="34" charset="-120"/>
              </a:rPr>
              <a:t> Notebook</a:t>
            </a:r>
            <a:endParaRPr lang="en-US" sz="1822" dirty="0">
              <a:solidFill>
                <a:schemeClr val="bg1"/>
              </a:solidFill>
            </a:endParaRPr>
          </a:p>
        </p:txBody>
      </p:sp>
      <p:sp>
        <p:nvSpPr>
          <p:cNvPr id="20" name="Text 7">
            <a:extLst>
              <a:ext uri="{FF2B5EF4-FFF2-40B4-BE49-F238E27FC236}">
                <a16:creationId xmlns:a16="http://schemas.microsoft.com/office/drawing/2014/main" id="{A0C0EC12-3470-A81C-344E-2B300D16A803}"/>
              </a:ext>
            </a:extLst>
          </p:cNvPr>
          <p:cNvSpPr/>
          <p:nvPr/>
        </p:nvSpPr>
        <p:spPr>
          <a:xfrm>
            <a:off x="2862566" y="5041967"/>
            <a:ext cx="2806703" cy="970062"/>
          </a:xfrm>
          <a:prstGeom prst="rect">
            <a:avLst/>
          </a:prstGeom>
          <a:noFill/>
          <a:ln/>
        </p:spPr>
        <p:txBody>
          <a:bodyPr wrap="square" rtlCol="0" anchor="t"/>
          <a:lstStyle/>
          <a:p>
            <a:pPr>
              <a:lnSpc>
                <a:spcPts val="2332"/>
              </a:lnSpc>
            </a:pPr>
            <a:r>
              <a:rPr lang="en-US" sz="1458" dirty="0">
                <a:solidFill>
                  <a:schemeClr val="bg1"/>
                </a:solidFill>
                <a:latin typeface="Open Sans" pitchFamily="34" charset="0"/>
                <a:ea typeface="Open Sans" pitchFamily="34" charset="-122"/>
                <a:cs typeface="Open Sans" pitchFamily="34" charset="-120"/>
              </a:rPr>
              <a:t>Demonstrating the power of data visualization using Jupyter Notebook's interactive capabilities.</a:t>
            </a:r>
            <a:endParaRPr lang="en-US" sz="1458" dirty="0">
              <a:solidFill>
                <a:schemeClr val="bg1"/>
              </a:solidFill>
            </a:endParaRPr>
          </a:p>
        </p:txBody>
      </p:sp>
      <p:cxnSp>
        <p:nvCxnSpPr>
          <p:cNvPr id="21" name="Straight Connector 20">
            <a:extLst>
              <a:ext uri="{FF2B5EF4-FFF2-40B4-BE49-F238E27FC236}">
                <a16:creationId xmlns:a16="http://schemas.microsoft.com/office/drawing/2014/main" id="{83E00191-CBF1-3915-7003-C84B41EBF177}"/>
              </a:ext>
            </a:extLst>
          </p:cNvPr>
          <p:cNvCxnSpPr>
            <a:cxnSpLocks/>
          </p:cNvCxnSpPr>
          <p:nvPr/>
        </p:nvCxnSpPr>
        <p:spPr>
          <a:xfrm>
            <a:off x="2947768" y="1735345"/>
            <a:ext cx="4836835" cy="0"/>
          </a:xfrm>
          <a:prstGeom prst="line">
            <a:avLst/>
          </a:prstGeom>
          <a:ln w="31750">
            <a:gradFill flip="none" rotWithShape="1">
              <a:gsLst>
                <a:gs pos="13000">
                  <a:schemeClr val="accent5">
                    <a:lumMod val="0"/>
                    <a:lumOff val="100000"/>
                  </a:schemeClr>
                </a:gs>
                <a:gs pos="35000">
                  <a:schemeClr val="accent5">
                    <a:lumMod val="0"/>
                    <a:lumOff val="100000"/>
                  </a:schemeClr>
                </a:gs>
                <a:gs pos="55000">
                  <a:srgbClr val="4BD0FF"/>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pic>
        <p:nvPicPr>
          <p:cNvPr id="22" name="Image 1" descr="preencoded.png">
            <a:extLst>
              <a:ext uri="{FF2B5EF4-FFF2-40B4-BE49-F238E27FC236}">
                <a16:creationId xmlns:a16="http://schemas.microsoft.com/office/drawing/2014/main" id="{DD18F338-3E6D-4B7F-FB6F-6D4DC0C39A2A}"/>
              </a:ext>
            </a:extLst>
          </p:cNvPr>
          <p:cNvPicPr>
            <a:picLocks noChangeAspect="1"/>
          </p:cNvPicPr>
          <p:nvPr/>
        </p:nvPicPr>
        <p:blipFill>
          <a:blip r:embed="rId4"/>
          <a:stretch>
            <a:fillRect/>
          </a:stretch>
        </p:blipFill>
        <p:spPr>
          <a:xfrm>
            <a:off x="8911337" y="2349269"/>
            <a:ext cx="2856591" cy="1765427"/>
          </a:xfrm>
          <a:prstGeom prst="rect">
            <a:avLst/>
          </a:prstGeom>
        </p:spPr>
      </p:pic>
      <p:sp>
        <p:nvSpPr>
          <p:cNvPr id="23" name="Text 2">
            <a:extLst>
              <a:ext uri="{FF2B5EF4-FFF2-40B4-BE49-F238E27FC236}">
                <a16:creationId xmlns:a16="http://schemas.microsoft.com/office/drawing/2014/main" id="{4D367E37-9F0F-2610-6923-C51795AEB22D}"/>
              </a:ext>
            </a:extLst>
          </p:cNvPr>
          <p:cNvSpPr/>
          <p:nvPr/>
        </p:nvSpPr>
        <p:spPr>
          <a:xfrm>
            <a:off x="8911337" y="4278082"/>
            <a:ext cx="2806601" cy="710729"/>
          </a:xfrm>
          <a:prstGeom prst="rect">
            <a:avLst/>
          </a:prstGeom>
          <a:noFill/>
          <a:ln/>
        </p:spPr>
        <p:txBody>
          <a:bodyPr wrap="square" rtlCol="0" anchor="t"/>
          <a:lstStyle/>
          <a:p>
            <a:pPr>
              <a:lnSpc>
                <a:spcPts val="2278"/>
              </a:lnSpc>
            </a:pPr>
            <a:r>
              <a:rPr lang="en-US" sz="1822" b="1" dirty="0">
                <a:solidFill>
                  <a:schemeClr val="bg1"/>
                </a:solidFill>
                <a:latin typeface="Crimson Pro" pitchFamily="34" charset="0"/>
                <a:ea typeface="Crimson Pro" pitchFamily="34" charset="-122"/>
                <a:cs typeface="Crimson Pro" pitchFamily="34" charset="-120"/>
              </a:rPr>
              <a:t>Machine Learning Algorithms in Jupyter Notebook</a:t>
            </a:r>
            <a:endParaRPr lang="en-US" sz="1822" dirty="0">
              <a:solidFill>
                <a:schemeClr val="bg1"/>
              </a:solidFill>
            </a:endParaRPr>
          </a:p>
        </p:txBody>
      </p:sp>
      <p:sp>
        <p:nvSpPr>
          <p:cNvPr id="24" name="Text 3">
            <a:extLst>
              <a:ext uri="{FF2B5EF4-FFF2-40B4-BE49-F238E27FC236}">
                <a16:creationId xmlns:a16="http://schemas.microsoft.com/office/drawing/2014/main" id="{77DE9BE9-93BB-291C-042C-33317FF8DB4F}"/>
              </a:ext>
            </a:extLst>
          </p:cNvPr>
          <p:cNvSpPr/>
          <p:nvPr/>
        </p:nvSpPr>
        <p:spPr>
          <a:xfrm>
            <a:off x="8911337" y="5331189"/>
            <a:ext cx="2806601" cy="970062"/>
          </a:xfrm>
          <a:prstGeom prst="rect">
            <a:avLst/>
          </a:prstGeom>
          <a:noFill/>
          <a:ln/>
        </p:spPr>
        <p:txBody>
          <a:bodyPr wrap="square" rtlCol="0" anchor="t"/>
          <a:lstStyle/>
          <a:p>
            <a:pPr>
              <a:lnSpc>
                <a:spcPts val="2332"/>
              </a:lnSpc>
            </a:pPr>
            <a:r>
              <a:rPr lang="en-US" sz="1458" dirty="0">
                <a:solidFill>
                  <a:schemeClr val="bg1"/>
                </a:solidFill>
                <a:latin typeface="Open Sans" pitchFamily="34" charset="0"/>
                <a:ea typeface="Open Sans" pitchFamily="34" charset="-122"/>
                <a:cs typeface="Open Sans" pitchFamily="34" charset="-120"/>
              </a:rPr>
              <a:t>Showcasing the implementation of KNN, CNN, and Gradient Descent algorithms in Jupyter Notebook.</a:t>
            </a:r>
            <a:endParaRPr lang="en-US" sz="1458" dirty="0">
              <a:solidFill>
                <a:schemeClr val="bg1"/>
              </a:solidFill>
            </a:endParaRPr>
          </a:p>
        </p:txBody>
      </p:sp>
    </p:spTree>
    <p:extLst>
      <p:ext uri="{BB962C8B-B14F-4D97-AF65-F5344CB8AC3E}">
        <p14:creationId xmlns:p14="http://schemas.microsoft.com/office/powerpoint/2010/main" val="404449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370D692B-3B16-361E-05E5-5022B69C5005}"/>
              </a:ext>
            </a:extLst>
          </p:cNvPr>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sz="1800" b="1" dirty="0">
              <a:solidFill>
                <a:schemeClr val="bg1"/>
              </a:solidFill>
              <a:ea typeface="Roboto" panose="02000000000000000000" pitchFamily="2" charset="0"/>
              <a:cs typeface="Roboto" panose="02000000000000000000" pitchFamily="2" charset="0"/>
            </a:endParaRPr>
          </a:p>
        </p:txBody>
      </p:sp>
      <p:sp>
        <p:nvSpPr>
          <p:cNvPr id="3" name="TextBox 2">
            <a:extLst>
              <a:ext uri="{FF2B5EF4-FFF2-40B4-BE49-F238E27FC236}">
                <a16:creationId xmlns:a16="http://schemas.microsoft.com/office/drawing/2014/main" id="{775BAE62-7D4B-29A5-F7CB-00D2CA49D07C}"/>
              </a:ext>
            </a:extLst>
          </p:cNvPr>
          <p:cNvSpPr txBox="1"/>
          <p:nvPr/>
        </p:nvSpPr>
        <p:spPr>
          <a:xfrm>
            <a:off x="472195" y="511468"/>
            <a:ext cx="6220705" cy="1077218"/>
          </a:xfrm>
          <a:prstGeom prst="rect">
            <a:avLst/>
          </a:prstGeom>
          <a:noFill/>
        </p:spPr>
        <p:txBody>
          <a:bodyPr wrap="square" rtlCol="0">
            <a:spAutoFit/>
          </a:bodyPr>
          <a:lstStyle/>
          <a:p>
            <a:r>
              <a:rPr lang="en-US" sz="3200" b="1" dirty="0">
                <a:solidFill>
                  <a:schemeClr val="bg1"/>
                </a:solidFill>
                <a:ea typeface="Roboto" panose="02000000000000000000" pitchFamily="2" charset="0"/>
                <a:cs typeface="Roboto" panose="02000000000000000000" pitchFamily="2" charset="0"/>
              </a:rPr>
              <a:t>Data Extraction With </a:t>
            </a:r>
            <a:r>
              <a:rPr lang="en-US" sz="3200" b="1" dirty="0" err="1">
                <a:solidFill>
                  <a:schemeClr val="bg1"/>
                </a:solidFill>
                <a:ea typeface="Roboto" panose="02000000000000000000" pitchFamily="2" charset="0"/>
                <a:cs typeface="Roboto" panose="02000000000000000000" pitchFamily="2" charset="0"/>
              </a:rPr>
              <a:t>Jupyter</a:t>
            </a:r>
            <a:r>
              <a:rPr lang="en-US" sz="3200" b="1" dirty="0">
                <a:solidFill>
                  <a:schemeClr val="bg1"/>
                </a:solidFill>
                <a:ea typeface="Roboto" panose="02000000000000000000" pitchFamily="2" charset="0"/>
                <a:cs typeface="Roboto" panose="02000000000000000000" pitchFamily="2" charset="0"/>
              </a:rPr>
              <a:t> Notebook</a:t>
            </a:r>
          </a:p>
        </p:txBody>
      </p:sp>
      <p:cxnSp>
        <p:nvCxnSpPr>
          <p:cNvPr id="4" name="Straight Connector 3">
            <a:extLst>
              <a:ext uri="{FF2B5EF4-FFF2-40B4-BE49-F238E27FC236}">
                <a16:creationId xmlns:a16="http://schemas.microsoft.com/office/drawing/2014/main" id="{BA96B3C7-9CC0-F8EA-4098-E11633C63EFC}"/>
              </a:ext>
            </a:extLst>
          </p:cNvPr>
          <p:cNvCxnSpPr>
            <a:cxnSpLocks/>
          </p:cNvCxnSpPr>
          <p:nvPr/>
        </p:nvCxnSpPr>
        <p:spPr>
          <a:xfrm>
            <a:off x="325238" y="1745343"/>
            <a:ext cx="4885391" cy="0"/>
          </a:xfrm>
          <a:prstGeom prst="line">
            <a:avLst/>
          </a:prstGeom>
          <a:ln w="31750">
            <a:gradFill flip="none" rotWithShape="1">
              <a:gsLst>
                <a:gs pos="13000">
                  <a:schemeClr val="accent5">
                    <a:lumMod val="0"/>
                    <a:lumOff val="100000"/>
                  </a:schemeClr>
                </a:gs>
                <a:gs pos="35000">
                  <a:schemeClr val="accent5">
                    <a:lumMod val="0"/>
                    <a:lumOff val="100000"/>
                  </a:schemeClr>
                </a:gs>
                <a:gs pos="55000">
                  <a:srgbClr val="4BD0FF"/>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8073264-12DF-2075-4B34-799A96B5DE1D}"/>
              </a:ext>
            </a:extLst>
          </p:cNvPr>
          <p:cNvSpPr txBox="1"/>
          <p:nvPr/>
        </p:nvSpPr>
        <p:spPr>
          <a:xfrm>
            <a:off x="472195" y="2100154"/>
            <a:ext cx="5561212" cy="3294876"/>
          </a:xfrm>
          <a:prstGeom prst="rect">
            <a:avLst/>
          </a:prstGeom>
          <a:noFill/>
        </p:spPr>
        <p:txBody>
          <a:bodyPr wrap="square" rtlCol="0">
            <a:spAutoFit/>
          </a:bodyPr>
          <a:lstStyle/>
          <a:p>
            <a:pPr marL="0" indent="0">
              <a:lnSpc>
                <a:spcPts val="2799"/>
              </a:lnSpc>
              <a:buNone/>
            </a:pPr>
            <a:r>
              <a:rPr lang="en-US" sz="1800" dirty="0" err="1">
                <a:solidFill>
                  <a:schemeClr val="bg1"/>
                </a:solidFill>
                <a:latin typeface="Open Sans" pitchFamily="34" charset="0"/>
                <a:ea typeface="Open Sans" pitchFamily="34" charset="-122"/>
                <a:cs typeface="Open Sans" pitchFamily="34" charset="-120"/>
              </a:rPr>
              <a:t>Jupyter</a:t>
            </a:r>
            <a:r>
              <a:rPr lang="en-US" sz="1800" dirty="0">
                <a:solidFill>
                  <a:schemeClr val="bg1"/>
                </a:solidFill>
                <a:latin typeface="Open Sans" pitchFamily="34" charset="0"/>
                <a:ea typeface="Open Sans" pitchFamily="34" charset="-122"/>
                <a:cs typeface="Open Sans" pitchFamily="34" charset="-120"/>
              </a:rPr>
              <a:t> Notebook is widely used to extract data and to work with datasets due to its high flexibility and user-friendly interface. For this project, we utilized </a:t>
            </a:r>
            <a:r>
              <a:rPr lang="en-US" sz="1800" dirty="0" err="1">
                <a:solidFill>
                  <a:schemeClr val="bg1"/>
                </a:solidFill>
                <a:latin typeface="Open Sans" pitchFamily="34" charset="0"/>
                <a:ea typeface="Open Sans" pitchFamily="34" charset="-122"/>
                <a:cs typeface="Open Sans" pitchFamily="34" charset="-120"/>
              </a:rPr>
              <a:t>Jupyter</a:t>
            </a:r>
            <a:r>
              <a:rPr lang="en-US" sz="1800" dirty="0">
                <a:solidFill>
                  <a:schemeClr val="bg1"/>
                </a:solidFill>
                <a:latin typeface="Open Sans" pitchFamily="34" charset="0"/>
                <a:ea typeface="Open Sans" pitchFamily="34" charset="-122"/>
                <a:cs typeface="Open Sans" pitchFamily="34" charset="-120"/>
              </a:rPr>
              <a:t> Notebook to extract data from CSV files. Specifically, we extracted data from dataset provided by the Kaggle </a:t>
            </a:r>
            <a:r>
              <a:rPr lang="en-US" sz="1800" b="1" dirty="0">
                <a:solidFill>
                  <a:schemeClr val="bg1"/>
                </a:solidFill>
                <a:latin typeface="Open Sans" pitchFamily="34" charset="0"/>
                <a:ea typeface="Open Sans" pitchFamily="34" charset="-122"/>
                <a:cs typeface="Open Sans" pitchFamily="34" charset="-120"/>
              </a:rPr>
              <a:t>‘</a:t>
            </a:r>
            <a:r>
              <a:rPr lang="en-US" b="1" dirty="0">
                <a:solidFill>
                  <a:schemeClr val="bg1"/>
                </a:solidFill>
                <a:latin typeface="Open Sans" pitchFamily="34" charset="0"/>
                <a:ea typeface="Open Sans" pitchFamily="34" charset="-122"/>
                <a:cs typeface="Open Sans" pitchFamily="34" charset="-120"/>
              </a:rPr>
              <a:t>w</a:t>
            </a:r>
            <a:r>
              <a:rPr lang="en-US" sz="1800" b="1" dirty="0">
                <a:solidFill>
                  <a:schemeClr val="bg1"/>
                </a:solidFill>
                <a:latin typeface="Open Sans" pitchFamily="34" charset="0"/>
                <a:ea typeface="Open Sans" pitchFamily="34" charset="-122"/>
                <a:cs typeface="Open Sans" pitchFamily="34" charset="-120"/>
              </a:rPr>
              <a:t>ater_potability.csv’</a:t>
            </a:r>
            <a:r>
              <a:rPr lang="en-US" sz="1800" dirty="0">
                <a:solidFill>
                  <a:schemeClr val="bg1"/>
                </a:solidFill>
                <a:latin typeface="Open Sans" pitchFamily="34" charset="0"/>
                <a:ea typeface="Open Sans" pitchFamily="34" charset="-122"/>
                <a:cs typeface="Open Sans" pitchFamily="34" charset="-120"/>
              </a:rPr>
              <a:t>. By leveraging Pandas, a popular library of Python, we were able to efficiently extract and manipulate the data.</a:t>
            </a:r>
            <a:endParaRPr lang="en-US" sz="1800" dirty="0">
              <a:solidFill>
                <a:schemeClr val="bg1"/>
              </a:solidFill>
            </a:endParaRPr>
          </a:p>
        </p:txBody>
      </p:sp>
      <p:pic>
        <p:nvPicPr>
          <p:cNvPr id="6" name="Picture 5">
            <a:extLst>
              <a:ext uri="{FF2B5EF4-FFF2-40B4-BE49-F238E27FC236}">
                <a16:creationId xmlns:a16="http://schemas.microsoft.com/office/drawing/2014/main" id="{4E5F2D04-AA0F-BF43-E20E-47D7C542D887}"/>
              </a:ext>
            </a:extLst>
          </p:cNvPr>
          <p:cNvPicPr>
            <a:picLocks noChangeAspect="1"/>
          </p:cNvPicPr>
          <p:nvPr/>
        </p:nvPicPr>
        <p:blipFill>
          <a:blip r:embed="rId2"/>
          <a:stretch>
            <a:fillRect/>
          </a:stretch>
        </p:blipFill>
        <p:spPr>
          <a:xfrm>
            <a:off x="7802880" y="0"/>
            <a:ext cx="6827520" cy="82296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76001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93D79E61-F578-1D4B-899A-B95F8BD0BD32}"/>
              </a:ext>
            </a:extLst>
          </p:cNvPr>
          <p:cNvSpPr/>
          <p:nvPr/>
        </p:nvSpPr>
        <p:spPr>
          <a:xfrm>
            <a:off x="0" y="0"/>
            <a:ext cx="14630400" cy="8229600"/>
          </a:xfrm>
          <a:prstGeom prst="rect">
            <a:avLst/>
          </a:prstGeom>
          <a:solidFill>
            <a:srgbClr val="080E26">
              <a:alpha val="80000"/>
            </a:srgbClr>
          </a:solidFill>
          <a:ln/>
        </p:spPr>
        <p:txBody>
          <a:bodyPr/>
          <a:lstStyle/>
          <a:p>
            <a:endParaRPr lang="en-US"/>
          </a:p>
        </p:txBody>
      </p:sp>
      <p:sp>
        <p:nvSpPr>
          <p:cNvPr id="3" name="Text 1">
            <a:extLst>
              <a:ext uri="{FF2B5EF4-FFF2-40B4-BE49-F238E27FC236}">
                <a16:creationId xmlns:a16="http://schemas.microsoft.com/office/drawing/2014/main" id="{91FE4DA9-093A-1403-E816-C61ADE5EE656}"/>
              </a:ext>
            </a:extLst>
          </p:cNvPr>
          <p:cNvSpPr/>
          <p:nvPr/>
        </p:nvSpPr>
        <p:spPr>
          <a:xfrm>
            <a:off x="2511128" y="627699"/>
            <a:ext cx="5340350" cy="578644"/>
          </a:xfrm>
          <a:prstGeom prst="rect">
            <a:avLst/>
          </a:prstGeom>
          <a:noFill/>
          <a:ln/>
        </p:spPr>
        <p:txBody>
          <a:bodyPr wrap="none" rtlCol="0" anchor="t"/>
          <a:lstStyle/>
          <a:p>
            <a:pPr>
              <a:lnSpc>
                <a:spcPts val="4556"/>
              </a:lnSpc>
            </a:pPr>
            <a:r>
              <a:rPr lang="en-US" sz="3645" b="1" dirty="0">
                <a:solidFill>
                  <a:schemeClr val="bg1"/>
                </a:solidFill>
                <a:latin typeface="Söhne"/>
                <a:ea typeface="Crimson Pro" pitchFamily="34" charset="-122"/>
                <a:cs typeface="Crimson Pro" pitchFamily="34" charset="-120"/>
              </a:rPr>
              <a:t>Why </a:t>
            </a:r>
            <a:r>
              <a:rPr lang="en-US" sz="3645" b="1" dirty="0" err="1">
                <a:solidFill>
                  <a:schemeClr val="bg1"/>
                </a:solidFill>
                <a:latin typeface="Söhne"/>
                <a:ea typeface="Crimson Pro" pitchFamily="34" charset="-122"/>
                <a:cs typeface="Crimson Pro" pitchFamily="34" charset="-120"/>
              </a:rPr>
              <a:t>Jupyter</a:t>
            </a:r>
            <a:r>
              <a:rPr lang="en-US" sz="3645" b="1" dirty="0">
                <a:solidFill>
                  <a:schemeClr val="bg1"/>
                </a:solidFill>
                <a:latin typeface="Söhne"/>
                <a:ea typeface="Crimson Pro" pitchFamily="34" charset="-122"/>
                <a:cs typeface="Crimson Pro" pitchFamily="34" charset="-120"/>
              </a:rPr>
              <a:t> Notebook ?</a:t>
            </a:r>
            <a:endParaRPr lang="en-US" sz="3645" b="1" dirty="0">
              <a:solidFill>
                <a:schemeClr val="bg1"/>
              </a:solidFill>
              <a:latin typeface="Söhne"/>
            </a:endParaRPr>
          </a:p>
        </p:txBody>
      </p:sp>
      <p:pic>
        <p:nvPicPr>
          <p:cNvPr id="4" name="Image 2" descr="preencoded.png">
            <a:extLst>
              <a:ext uri="{FF2B5EF4-FFF2-40B4-BE49-F238E27FC236}">
                <a16:creationId xmlns:a16="http://schemas.microsoft.com/office/drawing/2014/main" id="{3AA67FE6-A4FF-B56F-4BFB-C28372E38505}"/>
              </a:ext>
            </a:extLst>
          </p:cNvPr>
          <p:cNvPicPr>
            <a:picLocks noChangeAspect="1"/>
          </p:cNvPicPr>
          <p:nvPr/>
        </p:nvPicPr>
        <p:blipFill>
          <a:blip r:embed="rId2"/>
          <a:stretch>
            <a:fillRect/>
          </a:stretch>
        </p:blipFill>
        <p:spPr>
          <a:xfrm>
            <a:off x="5535414" y="2051647"/>
            <a:ext cx="2746673" cy="1697533"/>
          </a:xfrm>
          <a:prstGeom prst="rect">
            <a:avLst/>
          </a:prstGeom>
        </p:spPr>
      </p:pic>
      <p:sp>
        <p:nvSpPr>
          <p:cNvPr id="5" name="Text 4">
            <a:extLst>
              <a:ext uri="{FF2B5EF4-FFF2-40B4-BE49-F238E27FC236}">
                <a16:creationId xmlns:a16="http://schemas.microsoft.com/office/drawing/2014/main" id="{4AC6D847-10CA-1827-CD19-BB095CD9AD8D}"/>
              </a:ext>
            </a:extLst>
          </p:cNvPr>
          <p:cNvSpPr/>
          <p:nvPr/>
        </p:nvSpPr>
        <p:spPr>
          <a:xfrm>
            <a:off x="5535414" y="3980559"/>
            <a:ext cx="2746673" cy="578644"/>
          </a:xfrm>
          <a:prstGeom prst="rect">
            <a:avLst/>
          </a:prstGeom>
          <a:noFill/>
          <a:ln/>
        </p:spPr>
        <p:txBody>
          <a:bodyPr wrap="square" rtlCol="0" anchor="t"/>
          <a:lstStyle/>
          <a:p>
            <a:pPr>
              <a:lnSpc>
                <a:spcPts val="2278"/>
              </a:lnSpc>
            </a:pPr>
            <a:r>
              <a:rPr lang="en-US" sz="1822" b="1" dirty="0">
                <a:solidFill>
                  <a:schemeClr val="bg1"/>
                </a:solidFill>
                <a:latin typeface="Crimson Pro" pitchFamily="34" charset="0"/>
                <a:ea typeface="Crimson Pro" pitchFamily="34" charset="-122"/>
                <a:cs typeface="Crimson Pro" pitchFamily="34" charset="-120"/>
              </a:rPr>
              <a:t>Executing Code in </a:t>
            </a:r>
            <a:r>
              <a:rPr lang="en-US" sz="1822" b="1" dirty="0" err="1">
                <a:solidFill>
                  <a:schemeClr val="bg1"/>
                </a:solidFill>
                <a:latin typeface="Crimson Pro" pitchFamily="34" charset="0"/>
                <a:ea typeface="Crimson Pro" pitchFamily="34" charset="-122"/>
                <a:cs typeface="Crimson Pro" pitchFamily="34" charset="-120"/>
              </a:rPr>
              <a:t>Jupyter</a:t>
            </a:r>
            <a:r>
              <a:rPr lang="en-US" sz="1822" b="1" dirty="0">
                <a:solidFill>
                  <a:schemeClr val="bg1"/>
                </a:solidFill>
                <a:latin typeface="Crimson Pro" pitchFamily="34" charset="0"/>
                <a:ea typeface="Crimson Pro" pitchFamily="34" charset="-122"/>
                <a:cs typeface="Crimson Pro" pitchFamily="34" charset="-120"/>
              </a:rPr>
              <a:t> Notebook</a:t>
            </a:r>
            <a:endParaRPr lang="en-US" sz="1822" dirty="0">
              <a:solidFill>
                <a:schemeClr val="bg1"/>
              </a:solidFill>
            </a:endParaRPr>
          </a:p>
        </p:txBody>
      </p:sp>
      <p:sp>
        <p:nvSpPr>
          <p:cNvPr id="6" name="Text 5">
            <a:extLst>
              <a:ext uri="{FF2B5EF4-FFF2-40B4-BE49-F238E27FC236}">
                <a16:creationId xmlns:a16="http://schemas.microsoft.com/office/drawing/2014/main" id="{02B2D012-A5DF-63B5-8DC3-33BEBA88373B}"/>
              </a:ext>
            </a:extLst>
          </p:cNvPr>
          <p:cNvSpPr/>
          <p:nvPr/>
        </p:nvSpPr>
        <p:spPr>
          <a:xfrm>
            <a:off x="5535414" y="4744344"/>
            <a:ext cx="2746673" cy="1184672"/>
          </a:xfrm>
          <a:prstGeom prst="rect">
            <a:avLst/>
          </a:prstGeom>
          <a:noFill/>
          <a:ln/>
        </p:spPr>
        <p:txBody>
          <a:bodyPr wrap="square" rtlCol="0" anchor="t"/>
          <a:lstStyle/>
          <a:p>
            <a:pPr>
              <a:lnSpc>
                <a:spcPts val="2332"/>
              </a:lnSpc>
            </a:pPr>
            <a:r>
              <a:rPr lang="en-US" sz="1458" dirty="0">
                <a:solidFill>
                  <a:schemeClr val="bg1"/>
                </a:solidFill>
                <a:latin typeface="Open Sans" pitchFamily="34" charset="0"/>
                <a:ea typeface="Open Sans" pitchFamily="34" charset="-122"/>
                <a:cs typeface="Open Sans" pitchFamily="34" charset="-120"/>
              </a:rPr>
              <a:t>Witness the step-by-step execution of code snippets within the Jupyter Notebook environment.</a:t>
            </a:r>
            <a:endParaRPr lang="en-US" sz="1458" dirty="0">
              <a:solidFill>
                <a:schemeClr val="bg1"/>
              </a:solidFill>
            </a:endParaRPr>
          </a:p>
        </p:txBody>
      </p:sp>
      <p:pic>
        <p:nvPicPr>
          <p:cNvPr id="7" name="Image 3" descr="preencoded.png">
            <a:extLst>
              <a:ext uri="{FF2B5EF4-FFF2-40B4-BE49-F238E27FC236}">
                <a16:creationId xmlns:a16="http://schemas.microsoft.com/office/drawing/2014/main" id="{BE8BFB49-0AEE-8323-10D6-3E24E4CE4F4C}"/>
              </a:ext>
            </a:extLst>
          </p:cNvPr>
          <p:cNvPicPr>
            <a:picLocks noChangeAspect="1"/>
          </p:cNvPicPr>
          <p:nvPr/>
        </p:nvPicPr>
        <p:blipFill>
          <a:blip r:embed="rId3"/>
          <a:stretch>
            <a:fillRect/>
          </a:stretch>
        </p:blipFill>
        <p:spPr>
          <a:xfrm>
            <a:off x="2511128" y="2051647"/>
            <a:ext cx="2746673" cy="1697533"/>
          </a:xfrm>
          <a:prstGeom prst="rect">
            <a:avLst/>
          </a:prstGeom>
        </p:spPr>
      </p:pic>
      <p:sp>
        <p:nvSpPr>
          <p:cNvPr id="8" name="Text 6">
            <a:extLst>
              <a:ext uri="{FF2B5EF4-FFF2-40B4-BE49-F238E27FC236}">
                <a16:creationId xmlns:a16="http://schemas.microsoft.com/office/drawing/2014/main" id="{F5B62660-9D02-1737-87C7-F81DEE2A7043}"/>
              </a:ext>
            </a:extLst>
          </p:cNvPr>
          <p:cNvSpPr/>
          <p:nvPr/>
        </p:nvSpPr>
        <p:spPr>
          <a:xfrm>
            <a:off x="2511128" y="3980559"/>
            <a:ext cx="2746673" cy="578644"/>
          </a:xfrm>
          <a:prstGeom prst="rect">
            <a:avLst/>
          </a:prstGeom>
          <a:noFill/>
          <a:ln/>
        </p:spPr>
        <p:txBody>
          <a:bodyPr wrap="square" rtlCol="0" anchor="t"/>
          <a:lstStyle/>
          <a:p>
            <a:pPr>
              <a:lnSpc>
                <a:spcPts val="2278"/>
              </a:lnSpc>
            </a:pPr>
            <a:r>
              <a:rPr lang="en-US" sz="1822" b="1" dirty="0">
                <a:solidFill>
                  <a:schemeClr val="bg1"/>
                </a:solidFill>
                <a:latin typeface="Crimson Pro" pitchFamily="34" charset="0"/>
                <a:ea typeface="Crimson Pro" pitchFamily="34" charset="-122"/>
                <a:cs typeface="Crimson Pro" pitchFamily="34" charset="-120"/>
              </a:rPr>
              <a:t>Visualizing Data in </a:t>
            </a:r>
            <a:r>
              <a:rPr lang="en-US" sz="1822" b="1" dirty="0" err="1">
                <a:solidFill>
                  <a:schemeClr val="bg1"/>
                </a:solidFill>
                <a:latin typeface="Crimson Pro" pitchFamily="34" charset="0"/>
                <a:ea typeface="Crimson Pro" pitchFamily="34" charset="-122"/>
                <a:cs typeface="Crimson Pro" pitchFamily="34" charset="-120"/>
              </a:rPr>
              <a:t>Jupyter</a:t>
            </a:r>
            <a:r>
              <a:rPr lang="en-US" sz="1822" b="1" dirty="0">
                <a:solidFill>
                  <a:schemeClr val="bg1"/>
                </a:solidFill>
                <a:latin typeface="Crimson Pro" pitchFamily="34" charset="0"/>
                <a:ea typeface="Crimson Pro" pitchFamily="34" charset="-122"/>
                <a:cs typeface="Crimson Pro" pitchFamily="34" charset="-120"/>
              </a:rPr>
              <a:t> Notebook</a:t>
            </a:r>
            <a:endParaRPr lang="en-US" sz="1822" dirty="0">
              <a:solidFill>
                <a:schemeClr val="bg1"/>
              </a:solidFill>
            </a:endParaRPr>
          </a:p>
        </p:txBody>
      </p:sp>
      <p:sp>
        <p:nvSpPr>
          <p:cNvPr id="9" name="Text 7">
            <a:extLst>
              <a:ext uri="{FF2B5EF4-FFF2-40B4-BE49-F238E27FC236}">
                <a16:creationId xmlns:a16="http://schemas.microsoft.com/office/drawing/2014/main" id="{3B50756E-EFAB-2E36-EE1C-1439ED13F921}"/>
              </a:ext>
            </a:extLst>
          </p:cNvPr>
          <p:cNvSpPr/>
          <p:nvPr/>
        </p:nvSpPr>
        <p:spPr>
          <a:xfrm>
            <a:off x="2511128" y="4744344"/>
            <a:ext cx="2746673" cy="1184672"/>
          </a:xfrm>
          <a:prstGeom prst="rect">
            <a:avLst/>
          </a:prstGeom>
          <a:noFill/>
          <a:ln/>
        </p:spPr>
        <p:txBody>
          <a:bodyPr wrap="square" rtlCol="0" anchor="t"/>
          <a:lstStyle/>
          <a:p>
            <a:pPr>
              <a:lnSpc>
                <a:spcPts val="2332"/>
              </a:lnSpc>
            </a:pPr>
            <a:r>
              <a:rPr lang="en-US" sz="1458" dirty="0">
                <a:solidFill>
                  <a:schemeClr val="bg1"/>
                </a:solidFill>
                <a:latin typeface="Open Sans" pitchFamily="34" charset="0"/>
                <a:ea typeface="Open Sans" pitchFamily="34" charset="-122"/>
                <a:cs typeface="Open Sans" pitchFamily="34" charset="-120"/>
              </a:rPr>
              <a:t>Demonstrating the power of data visualization using Jupyter Notebook's interactive capabilities.</a:t>
            </a:r>
            <a:endParaRPr lang="en-US" sz="1458" dirty="0">
              <a:solidFill>
                <a:schemeClr val="bg1"/>
              </a:solidFill>
            </a:endParaRPr>
          </a:p>
        </p:txBody>
      </p:sp>
      <p:cxnSp>
        <p:nvCxnSpPr>
          <p:cNvPr id="10" name="Straight Connector 9">
            <a:extLst>
              <a:ext uri="{FF2B5EF4-FFF2-40B4-BE49-F238E27FC236}">
                <a16:creationId xmlns:a16="http://schemas.microsoft.com/office/drawing/2014/main" id="{6104B281-BE92-628E-5DD2-3E43F91A4281}"/>
              </a:ext>
            </a:extLst>
          </p:cNvPr>
          <p:cNvCxnSpPr>
            <a:cxnSpLocks/>
          </p:cNvCxnSpPr>
          <p:nvPr/>
        </p:nvCxnSpPr>
        <p:spPr>
          <a:xfrm>
            <a:off x="2596330" y="1437722"/>
            <a:ext cx="4733384" cy="0"/>
          </a:xfrm>
          <a:prstGeom prst="line">
            <a:avLst/>
          </a:prstGeom>
          <a:ln w="31750">
            <a:gradFill flip="none" rotWithShape="1">
              <a:gsLst>
                <a:gs pos="13000">
                  <a:schemeClr val="accent5">
                    <a:lumMod val="0"/>
                    <a:lumOff val="100000"/>
                  </a:schemeClr>
                </a:gs>
                <a:gs pos="35000">
                  <a:schemeClr val="accent5">
                    <a:lumMod val="0"/>
                    <a:lumOff val="100000"/>
                  </a:schemeClr>
                </a:gs>
                <a:gs pos="55000">
                  <a:srgbClr val="4BD0FF"/>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pic>
        <p:nvPicPr>
          <p:cNvPr id="11" name="Image 1" descr="preencoded.png">
            <a:extLst>
              <a:ext uri="{FF2B5EF4-FFF2-40B4-BE49-F238E27FC236}">
                <a16:creationId xmlns:a16="http://schemas.microsoft.com/office/drawing/2014/main" id="{B6AEB7BA-89D2-EDA4-53AB-866E7EDC87E3}"/>
              </a:ext>
            </a:extLst>
          </p:cNvPr>
          <p:cNvPicPr>
            <a:picLocks noChangeAspect="1"/>
          </p:cNvPicPr>
          <p:nvPr/>
        </p:nvPicPr>
        <p:blipFill>
          <a:blip r:embed="rId4"/>
          <a:stretch>
            <a:fillRect/>
          </a:stretch>
        </p:blipFill>
        <p:spPr>
          <a:xfrm>
            <a:off x="8559899" y="2051647"/>
            <a:ext cx="2746573" cy="1697434"/>
          </a:xfrm>
          <a:prstGeom prst="rect">
            <a:avLst/>
          </a:prstGeom>
        </p:spPr>
      </p:pic>
      <p:sp>
        <p:nvSpPr>
          <p:cNvPr id="12" name="Text 2">
            <a:extLst>
              <a:ext uri="{FF2B5EF4-FFF2-40B4-BE49-F238E27FC236}">
                <a16:creationId xmlns:a16="http://schemas.microsoft.com/office/drawing/2014/main" id="{A6B06757-DE2F-7D7A-6BC3-66CDDB2BE27F}"/>
              </a:ext>
            </a:extLst>
          </p:cNvPr>
          <p:cNvSpPr/>
          <p:nvPr/>
        </p:nvSpPr>
        <p:spPr>
          <a:xfrm>
            <a:off x="8559899" y="3980459"/>
            <a:ext cx="2746573" cy="867966"/>
          </a:xfrm>
          <a:prstGeom prst="rect">
            <a:avLst/>
          </a:prstGeom>
          <a:noFill/>
          <a:ln/>
        </p:spPr>
        <p:txBody>
          <a:bodyPr wrap="square" rtlCol="0" anchor="t"/>
          <a:lstStyle/>
          <a:p>
            <a:pPr>
              <a:lnSpc>
                <a:spcPts val="2278"/>
              </a:lnSpc>
            </a:pPr>
            <a:r>
              <a:rPr lang="en-US" sz="1822" b="1" dirty="0">
                <a:solidFill>
                  <a:schemeClr val="bg1"/>
                </a:solidFill>
                <a:latin typeface="Crimson Pro" pitchFamily="34" charset="0"/>
                <a:ea typeface="Crimson Pro" pitchFamily="34" charset="-122"/>
                <a:cs typeface="Crimson Pro" pitchFamily="34" charset="-120"/>
              </a:rPr>
              <a:t>Machine Learning Algorithms in Jupyter Notebook</a:t>
            </a:r>
            <a:endParaRPr lang="en-US" sz="1822" dirty="0">
              <a:solidFill>
                <a:schemeClr val="bg1"/>
              </a:solidFill>
            </a:endParaRPr>
          </a:p>
        </p:txBody>
      </p:sp>
      <p:sp>
        <p:nvSpPr>
          <p:cNvPr id="13" name="Text 3">
            <a:extLst>
              <a:ext uri="{FF2B5EF4-FFF2-40B4-BE49-F238E27FC236}">
                <a16:creationId xmlns:a16="http://schemas.microsoft.com/office/drawing/2014/main" id="{280DADB5-D6C5-4BB4-F0CC-32106E39F92A}"/>
              </a:ext>
            </a:extLst>
          </p:cNvPr>
          <p:cNvSpPr/>
          <p:nvPr/>
        </p:nvSpPr>
        <p:spPr>
          <a:xfrm>
            <a:off x="8559899" y="5033566"/>
            <a:ext cx="2746573" cy="1184672"/>
          </a:xfrm>
          <a:prstGeom prst="rect">
            <a:avLst/>
          </a:prstGeom>
          <a:noFill/>
          <a:ln/>
        </p:spPr>
        <p:txBody>
          <a:bodyPr wrap="square" rtlCol="0" anchor="t"/>
          <a:lstStyle/>
          <a:p>
            <a:pPr>
              <a:lnSpc>
                <a:spcPts val="2332"/>
              </a:lnSpc>
            </a:pPr>
            <a:r>
              <a:rPr lang="en-US" sz="1458" dirty="0">
                <a:solidFill>
                  <a:schemeClr val="bg1"/>
                </a:solidFill>
                <a:latin typeface="Open Sans" pitchFamily="34" charset="0"/>
                <a:ea typeface="Open Sans" pitchFamily="34" charset="-122"/>
                <a:cs typeface="Open Sans" pitchFamily="34" charset="-120"/>
              </a:rPr>
              <a:t>Showcasing the implementation of KNN, CNN, and Gradient Descent algorithms in Jupyter Notebook.</a:t>
            </a:r>
            <a:endParaRPr lang="en-US" sz="1458" dirty="0">
              <a:solidFill>
                <a:schemeClr val="bg1"/>
              </a:solidFill>
            </a:endParaRPr>
          </a:p>
        </p:txBody>
      </p:sp>
      <p:sp>
        <p:nvSpPr>
          <p:cNvPr id="15" name="Shape 1">
            <a:extLst>
              <a:ext uri="{FF2B5EF4-FFF2-40B4-BE49-F238E27FC236}">
                <a16:creationId xmlns:a16="http://schemas.microsoft.com/office/drawing/2014/main" id="{1A14B478-022F-1DA0-255A-BE8C9F561613}"/>
              </a:ext>
            </a:extLst>
          </p:cNvPr>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dirty="0"/>
          </a:p>
        </p:txBody>
      </p:sp>
      <p:sp>
        <p:nvSpPr>
          <p:cNvPr id="19" name="Text 1">
            <a:extLst>
              <a:ext uri="{FF2B5EF4-FFF2-40B4-BE49-F238E27FC236}">
                <a16:creationId xmlns:a16="http://schemas.microsoft.com/office/drawing/2014/main" id="{738E9A05-1805-5BD1-7B59-04D1003AA667}"/>
              </a:ext>
            </a:extLst>
          </p:cNvPr>
          <p:cNvSpPr/>
          <p:nvPr/>
        </p:nvSpPr>
        <p:spPr>
          <a:xfrm>
            <a:off x="7985919" y="2137866"/>
            <a:ext cx="3703241" cy="578644"/>
          </a:xfrm>
          <a:prstGeom prst="rect">
            <a:avLst/>
          </a:prstGeom>
          <a:noFill/>
          <a:ln/>
        </p:spPr>
        <p:txBody>
          <a:bodyPr wrap="none" rtlCol="0" anchor="t"/>
          <a:lstStyle/>
          <a:p>
            <a:pPr>
              <a:lnSpc>
                <a:spcPts val="4556"/>
              </a:lnSpc>
            </a:pPr>
            <a:r>
              <a:rPr lang="en-US" sz="3645" b="1" dirty="0">
                <a:solidFill>
                  <a:schemeClr val="bg1"/>
                </a:solidFill>
                <a:latin typeface="Crimson Pro" pitchFamily="34" charset="0"/>
                <a:ea typeface="Crimson Pro" pitchFamily="34" charset="-122"/>
                <a:cs typeface="Crimson Pro" pitchFamily="34" charset="-120"/>
              </a:rPr>
              <a:t> NumPy</a:t>
            </a:r>
            <a:endParaRPr lang="en-US" sz="3645" dirty="0">
              <a:solidFill>
                <a:schemeClr val="bg1"/>
              </a:solidFill>
            </a:endParaRPr>
          </a:p>
        </p:txBody>
      </p:sp>
      <p:sp>
        <p:nvSpPr>
          <p:cNvPr id="20" name="Text 2">
            <a:extLst>
              <a:ext uri="{FF2B5EF4-FFF2-40B4-BE49-F238E27FC236}">
                <a16:creationId xmlns:a16="http://schemas.microsoft.com/office/drawing/2014/main" id="{CE98D92B-ED39-6200-C8A9-49DF39FB4D24}"/>
              </a:ext>
            </a:extLst>
          </p:cNvPr>
          <p:cNvSpPr/>
          <p:nvPr/>
        </p:nvSpPr>
        <p:spPr>
          <a:xfrm>
            <a:off x="8282087" y="2994223"/>
            <a:ext cx="5935167" cy="592336"/>
          </a:xfrm>
          <a:prstGeom prst="rect">
            <a:avLst/>
          </a:prstGeom>
          <a:noFill/>
          <a:ln/>
        </p:spPr>
        <p:txBody>
          <a:bodyPr wrap="square" rtlCol="0" anchor="t"/>
          <a:lstStyle/>
          <a:p>
            <a:pPr marL="285739" indent="-285739">
              <a:lnSpc>
                <a:spcPts val="2332"/>
              </a:lnSpc>
              <a:buSzPct val="100000"/>
              <a:buChar char="•"/>
            </a:pPr>
            <a:r>
              <a:rPr lang="en-US" sz="1458" b="1" dirty="0">
                <a:solidFill>
                  <a:schemeClr val="bg1"/>
                </a:solidFill>
                <a:latin typeface="Open Sans" pitchFamily="34" charset="0"/>
                <a:ea typeface="Open Sans" pitchFamily="34" charset="-122"/>
                <a:cs typeface="Open Sans" pitchFamily="34" charset="-120"/>
              </a:rPr>
              <a:t>Data Loading</a:t>
            </a:r>
            <a:r>
              <a:rPr lang="en-US" sz="1458" dirty="0">
                <a:solidFill>
                  <a:schemeClr val="bg1"/>
                </a:solidFill>
                <a:latin typeface="Open Sans" pitchFamily="34" charset="0"/>
                <a:ea typeface="Open Sans" pitchFamily="34" charset="-122"/>
                <a:cs typeface="Open Sans" pitchFamily="34" charset="-120"/>
              </a:rPr>
              <a:t>: NumPy aids in reading and handling datasets from various file formats.</a:t>
            </a:r>
            <a:endParaRPr lang="en-US" sz="1458" dirty="0">
              <a:solidFill>
                <a:schemeClr val="bg1"/>
              </a:solidFill>
            </a:endParaRPr>
          </a:p>
        </p:txBody>
      </p:sp>
      <p:sp>
        <p:nvSpPr>
          <p:cNvPr id="21" name="Text 3">
            <a:extLst>
              <a:ext uri="{FF2B5EF4-FFF2-40B4-BE49-F238E27FC236}">
                <a16:creationId xmlns:a16="http://schemas.microsoft.com/office/drawing/2014/main" id="{107C97EF-D78A-28A4-864D-D9AC9C2A3EDD}"/>
              </a:ext>
            </a:extLst>
          </p:cNvPr>
          <p:cNvSpPr/>
          <p:nvPr/>
        </p:nvSpPr>
        <p:spPr>
          <a:xfrm>
            <a:off x="8282087" y="3660576"/>
            <a:ext cx="5935167" cy="592336"/>
          </a:xfrm>
          <a:prstGeom prst="rect">
            <a:avLst/>
          </a:prstGeom>
          <a:noFill/>
          <a:ln/>
        </p:spPr>
        <p:txBody>
          <a:bodyPr wrap="square" rtlCol="0" anchor="t"/>
          <a:lstStyle/>
          <a:p>
            <a:pPr marL="285739" indent="-285739">
              <a:lnSpc>
                <a:spcPts val="2332"/>
              </a:lnSpc>
              <a:buSzPct val="100000"/>
              <a:buChar char="•"/>
            </a:pPr>
            <a:r>
              <a:rPr lang="en-US" sz="1458" b="1" dirty="0">
                <a:solidFill>
                  <a:schemeClr val="bg1"/>
                </a:solidFill>
                <a:latin typeface="Open Sans" pitchFamily="34" charset="0"/>
                <a:ea typeface="Open Sans" pitchFamily="34" charset="-122"/>
                <a:cs typeface="Open Sans" pitchFamily="34" charset="-120"/>
              </a:rPr>
              <a:t>Data Preparation</a:t>
            </a:r>
            <a:r>
              <a:rPr lang="en-US" sz="1458" dirty="0">
                <a:solidFill>
                  <a:schemeClr val="bg1"/>
                </a:solidFill>
                <a:latin typeface="Open Sans" pitchFamily="34" charset="0"/>
                <a:ea typeface="Open Sans" pitchFamily="34" charset="-122"/>
                <a:cs typeface="Open Sans" pitchFamily="34" charset="-120"/>
              </a:rPr>
              <a:t>: It assists in cleaning, normalizing, and converting data types.</a:t>
            </a:r>
            <a:endParaRPr lang="en-US" sz="1458" dirty="0">
              <a:solidFill>
                <a:schemeClr val="bg1"/>
              </a:solidFill>
            </a:endParaRPr>
          </a:p>
        </p:txBody>
      </p:sp>
      <p:sp>
        <p:nvSpPr>
          <p:cNvPr id="22" name="Text 4">
            <a:extLst>
              <a:ext uri="{FF2B5EF4-FFF2-40B4-BE49-F238E27FC236}">
                <a16:creationId xmlns:a16="http://schemas.microsoft.com/office/drawing/2014/main" id="{70828F8C-BD96-9D27-30BD-24CCFD2C3E7E}"/>
              </a:ext>
            </a:extLst>
          </p:cNvPr>
          <p:cNvSpPr/>
          <p:nvPr/>
        </p:nvSpPr>
        <p:spPr>
          <a:xfrm>
            <a:off x="8282087" y="4326929"/>
            <a:ext cx="5935167" cy="592336"/>
          </a:xfrm>
          <a:prstGeom prst="rect">
            <a:avLst/>
          </a:prstGeom>
          <a:noFill/>
          <a:ln/>
        </p:spPr>
        <p:txBody>
          <a:bodyPr wrap="square" rtlCol="0" anchor="t"/>
          <a:lstStyle/>
          <a:p>
            <a:pPr marL="285739" indent="-285739">
              <a:lnSpc>
                <a:spcPts val="2332"/>
              </a:lnSpc>
              <a:buSzPct val="100000"/>
              <a:buChar char="•"/>
            </a:pPr>
            <a:r>
              <a:rPr lang="en-US" sz="1458" b="1" dirty="0">
                <a:solidFill>
                  <a:schemeClr val="bg1"/>
                </a:solidFill>
                <a:latin typeface="Open Sans" pitchFamily="34" charset="0"/>
                <a:ea typeface="Open Sans" pitchFamily="34" charset="-122"/>
                <a:cs typeface="Open Sans" pitchFamily="34" charset="-120"/>
              </a:rPr>
              <a:t>Data Exploration</a:t>
            </a:r>
            <a:r>
              <a:rPr lang="en-US" sz="1458" dirty="0">
                <a:solidFill>
                  <a:schemeClr val="bg1"/>
                </a:solidFill>
                <a:latin typeface="Open Sans" pitchFamily="34" charset="0"/>
                <a:ea typeface="Open Sans" pitchFamily="34" charset="-122"/>
                <a:cs typeface="Open Sans" pitchFamily="34" charset="-120"/>
              </a:rPr>
              <a:t>: NumPy calculates statistics, revealing insights into transportation data.</a:t>
            </a:r>
            <a:endParaRPr lang="en-US" sz="1458" dirty="0">
              <a:solidFill>
                <a:schemeClr val="bg1"/>
              </a:solidFill>
            </a:endParaRPr>
          </a:p>
        </p:txBody>
      </p:sp>
      <p:sp>
        <p:nvSpPr>
          <p:cNvPr id="23" name="Text 5">
            <a:extLst>
              <a:ext uri="{FF2B5EF4-FFF2-40B4-BE49-F238E27FC236}">
                <a16:creationId xmlns:a16="http://schemas.microsoft.com/office/drawing/2014/main" id="{36EF1AE0-BFDC-50C2-4ECE-6C4A2E9345F3}"/>
              </a:ext>
            </a:extLst>
          </p:cNvPr>
          <p:cNvSpPr/>
          <p:nvPr/>
        </p:nvSpPr>
        <p:spPr>
          <a:xfrm>
            <a:off x="8282087" y="4993281"/>
            <a:ext cx="5935167" cy="1184672"/>
          </a:xfrm>
          <a:prstGeom prst="rect">
            <a:avLst/>
          </a:prstGeom>
          <a:noFill/>
          <a:ln/>
        </p:spPr>
        <p:txBody>
          <a:bodyPr wrap="square" rtlCol="0" anchor="t"/>
          <a:lstStyle/>
          <a:p>
            <a:pPr marL="285739" indent="-285739">
              <a:lnSpc>
                <a:spcPts val="2332"/>
              </a:lnSpc>
              <a:buSzPct val="100000"/>
              <a:buChar char="•"/>
            </a:pPr>
            <a:r>
              <a:rPr lang="en-US" sz="1458" b="1" dirty="0">
                <a:solidFill>
                  <a:schemeClr val="bg1"/>
                </a:solidFill>
                <a:latin typeface="Open Sans" pitchFamily="34" charset="0"/>
                <a:ea typeface="Open Sans" pitchFamily="34" charset="-122"/>
                <a:cs typeface="Open Sans" pitchFamily="34" charset="-120"/>
              </a:rPr>
              <a:t>Numerical Operations</a:t>
            </a:r>
            <a:r>
              <a:rPr lang="en-US" sz="1458" dirty="0">
                <a:solidFill>
                  <a:schemeClr val="bg1"/>
                </a:solidFill>
                <a:latin typeface="Open Sans" pitchFamily="34" charset="0"/>
                <a:ea typeface="Open Sans" pitchFamily="34" charset="-122"/>
                <a:cs typeface="Open Sans" pitchFamily="34" charset="-120"/>
              </a:rPr>
              <a:t>: Efficient element-wise operations, aggregations, and calculations are easily performed.
The above operations are processed in the adjacent screenshot. </a:t>
            </a:r>
            <a:endParaRPr lang="en-US" sz="1458" dirty="0">
              <a:solidFill>
                <a:schemeClr val="bg1"/>
              </a:solidFill>
            </a:endParaRPr>
          </a:p>
        </p:txBody>
      </p:sp>
      <p:sp>
        <p:nvSpPr>
          <p:cNvPr id="24" name="Text 6">
            <a:extLst>
              <a:ext uri="{FF2B5EF4-FFF2-40B4-BE49-F238E27FC236}">
                <a16:creationId xmlns:a16="http://schemas.microsoft.com/office/drawing/2014/main" id="{29B9E826-5DF6-796F-8A0E-6BAD6CB3854C}"/>
              </a:ext>
            </a:extLst>
          </p:cNvPr>
          <p:cNvSpPr/>
          <p:nvPr/>
        </p:nvSpPr>
        <p:spPr>
          <a:xfrm>
            <a:off x="7985919" y="6386214"/>
            <a:ext cx="6231334" cy="296168"/>
          </a:xfrm>
          <a:prstGeom prst="rect">
            <a:avLst/>
          </a:prstGeom>
          <a:noFill/>
          <a:ln/>
        </p:spPr>
        <p:txBody>
          <a:bodyPr wrap="none" rtlCol="0" anchor="t"/>
          <a:lstStyle/>
          <a:p>
            <a:pPr>
              <a:lnSpc>
                <a:spcPts val="2332"/>
              </a:lnSpc>
            </a:pPr>
            <a:endParaRPr lang="en-US" sz="1458" dirty="0">
              <a:solidFill>
                <a:schemeClr val="bg1"/>
              </a:solidFill>
            </a:endParaRPr>
          </a:p>
        </p:txBody>
      </p:sp>
      <p:pic>
        <p:nvPicPr>
          <p:cNvPr id="25" name="Image 1" descr="preencoded.png">
            <a:extLst>
              <a:ext uri="{FF2B5EF4-FFF2-40B4-BE49-F238E27FC236}">
                <a16:creationId xmlns:a16="http://schemas.microsoft.com/office/drawing/2014/main" id="{2890AD3D-3ED6-40AA-78F0-BBF038DD7818}"/>
              </a:ext>
            </a:extLst>
          </p:cNvPr>
          <p:cNvPicPr>
            <a:picLocks noChangeAspect="1"/>
          </p:cNvPicPr>
          <p:nvPr/>
        </p:nvPicPr>
        <p:blipFill>
          <a:blip r:embed="rId5"/>
          <a:stretch>
            <a:fillRect/>
          </a:stretch>
        </p:blipFill>
        <p:spPr>
          <a:xfrm>
            <a:off x="0" y="0"/>
            <a:ext cx="5486400" cy="8229600"/>
          </a:xfrm>
          <a:prstGeom prst="rect">
            <a:avLst/>
          </a:prstGeom>
        </p:spPr>
      </p:pic>
    </p:spTree>
    <p:extLst>
      <p:ext uri="{BB962C8B-B14F-4D97-AF65-F5344CB8AC3E}">
        <p14:creationId xmlns:p14="http://schemas.microsoft.com/office/powerpoint/2010/main" val="560180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
            <a:extLst>
              <a:ext uri="{FF2B5EF4-FFF2-40B4-BE49-F238E27FC236}">
                <a16:creationId xmlns:a16="http://schemas.microsoft.com/office/drawing/2014/main" id="{C1ADCA45-03DC-CC41-720B-CD496501EAB6}"/>
              </a:ext>
            </a:extLst>
          </p:cNvPr>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dirty="0"/>
          </a:p>
        </p:txBody>
      </p:sp>
      <p:sp>
        <p:nvSpPr>
          <p:cNvPr id="5" name="Text 1">
            <a:extLst>
              <a:ext uri="{FF2B5EF4-FFF2-40B4-BE49-F238E27FC236}">
                <a16:creationId xmlns:a16="http://schemas.microsoft.com/office/drawing/2014/main" id="{FBBA68D6-AB8A-2B38-9D6F-5DDDAADF01AB}"/>
              </a:ext>
            </a:extLst>
          </p:cNvPr>
          <p:cNvSpPr/>
          <p:nvPr/>
        </p:nvSpPr>
        <p:spPr>
          <a:xfrm>
            <a:off x="2893764" y="747862"/>
            <a:ext cx="8464959" cy="564058"/>
          </a:xfrm>
          <a:prstGeom prst="rect">
            <a:avLst/>
          </a:prstGeom>
          <a:noFill/>
          <a:ln/>
        </p:spPr>
        <p:txBody>
          <a:bodyPr wrap="none" rtlCol="0" anchor="t"/>
          <a:lstStyle/>
          <a:p>
            <a:pPr algn="ctr">
              <a:lnSpc>
                <a:spcPts val="4441"/>
              </a:lnSpc>
            </a:pPr>
            <a:r>
              <a:rPr lang="en-US" sz="3552" b="1" dirty="0">
                <a:solidFill>
                  <a:schemeClr val="bg1"/>
                </a:solidFill>
                <a:latin typeface="Crimson Pro" pitchFamily="34" charset="0"/>
                <a:ea typeface="Crimson Pro" pitchFamily="34" charset="-122"/>
                <a:cs typeface="Crimson Pro" pitchFamily="34" charset="-120"/>
              </a:rPr>
              <a:t>Introduction</a:t>
            </a:r>
            <a:endParaRPr lang="en-US" sz="3552" dirty="0">
              <a:solidFill>
                <a:schemeClr val="bg1"/>
              </a:solidFill>
            </a:endParaRPr>
          </a:p>
        </p:txBody>
      </p:sp>
      <p:pic>
        <p:nvPicPr>
          <p:cNvPr id="7" name="Image 1" descr="preencoded.png">
            <a:extLst>
              <a:ext uri="{FF2B5EF4-FFF2-40B4-BE49-F238E27FC236}">
                <a16:creationId xmlns:a16="http://schemas.microsoft.com/office/drawing/2014/main" id="{A114D257-A432-0790-5BA6-C507FBF34A83}"/>
              </a:ext>
            </a:extLst>
          </p:cNvPr>
          <p:cNvPicPr>
            <a:picLocks noChangeAspect="1"/>
          </p:cNvPicPr>
          <p:nvPr/>
        </p:nvPicPr>
        <p:blipFill>
          <a:blip r:embed="rId2"/>
          <a:stretch>
            <a:fillRect/>
          </a:stretch>
        </p:blipFill>
        <p:spPr>
          <a:xfrm>
            <a:off x="2895303" y="1910557"/>
            <a:ext cx="2677219" cy="1654572"/>
          </a:xfrm>
          <a:prstGeom prst="rect">
            <a:avLst/>
          </a:prstGeom>
        </p:spPr>
      </p:pic>
      <p:sp>
        <p:nvSpPr>
          <p:cNvPr id="8" name="Text 2">
            <a:extLst>
              <a:ext uri="{FF2B5EF4-FFF2-40B4-BE49-F238E27FC236}">
                <a16:creationId xmlns:a16="http://schemas.microsoft.com/office/drawing/2014/main" id="{0FDBCDF6-7C37-B7B3-05E9-354C8C4A5329}"/>
              </a:ext>
            </a:extLst>
          </p:cNvPr>
          <p:cNvSpPr/>
          <p:nvPr/>
        </p:nvSpPr>
        <p:spPr>
          <a:xfrm>
            <a:off x="2895303" y="3790654"/>
            <a:ext cx="1804789" cy="281980"/>
          </a:xfrm>
          <a:prstGeom prst="rect">
            <a:avLst/>
          </a:prstGeom>
          <a:noFill/>
          <a:ln/>
        </p:spPr>
        <p:txBody>
          <a:bodyPr wrap="none" rtlCol="0" anchor="t"/>
          <a:lstStyle/>
          <a:p>
            <a:pPr>
              <a:lnSpc>
                <a:spcPts val="2221"/>
              </a:lnSpc>
            </a:pPr>
            <a:r>
              <a:rPr lang="en-US" sz="1777" b="1" dirty="0">
                <a:solidFill>
                  <a:schemeClr val="bg1"/>
                </a:solidFill>
                <a:latin typeface="Crimson Pro" pitchFamily="34" charset="0"/>
                <a:ea typeface="Crimson Pro" pitchFamily="34" charset="-122"/>
                <a:cs typeface="Crimson Pro" pitchFamily="34" charset="-120"/>
              </a:rPr>
              <a:t>NumPy</a:t>
            </a:r>
            <a:endParaRPr lang="en-US" sz="1777" dirty="0">
              <a:solidFill>
                <a:schemeClr val="bg1"/>
              </a:solidFill>
            </a:endParaRPr>
          </a:p>
        </p:txBody>
      </p:sp>
      <p:sp>
        <p:nvSpPr>
          <p:cNvPr id="10" name="Text 3">
            <a:extLst>
              <a:ext uri="{FF2B5EF4-FFF2-40B4-BE49-F238E27FC236}">
                <a16:creationId xmlns:a16="http://schemas.microsoft.com/office/drawing/2014/main" id="{40E94C13-5174-6D30-45AC-38FEDFADB080}"/>
              </a:ext>
            </a:extLst>
          </p:cNvPr>
          <p:cNvSpPr/>
          <p:nvPr/>
        </p:nvSpPr>
        <p:spPr>
          <a:xfrm>
            <a:off x="2895303" y="4253113"/>
            <a:ext cx="2677219" cy="2598539"/>
          </a:xfrm>
          <a:prstGeom prst="rect">
            <a:avLst/>
          </a:prstGeom>
          <a:noFill/>
          <a:ln/>
        </p:spPr>
        <p:txBody>
          <a:bodyPr wrap="square" rtlCol="0" anchor="t"/>
          <a:lstStyle/>
          <a:p>
            <a:pPr>
              <a:lnSpc>
                <a:spcPts val="2274"/>
              </a:lnSpc>
            </a:pPr>
            <a:r>
              <a:rPr lang="en-US" sz="1421" dirty="0">
                <a:solidFill>
                  <a:schemeClr val="bg1"/>
                </a:solidFill>
                <a:latin typeface="Open Sans" pitchFamily="34" charset="0"/>
                <a:ea typeface="Open Sans" pitchFamily="34" charset="-122"/>
                <a:cs typeface="Open Sans" pitchFamily="34" charset="-120"/>
              </a:rPr>
              <a:t>NumPy, which stands for "Numerical Python," provides support for working with large, multi-dimensional arrays and matrices, along with a collection of mathematical functions to operate on these arrays efficiently. NumPy is a core library in the Python data.</a:t>
            </a:r>
            <a:endParaRPr lang="en-US" sz="1421" dirty="0">
              <a:solidFill>
                <a:schemeClr val="bg1"/>
              </a:solidFill>
            </a:endParaRPr>
          </a:p>
        </p:txBody>
      </p:sp>
      <p:pic>
        <p:nvPicPr>
          <p:cNvPr id="11" name="Image 2" descr="preencoded.png">
            <a:extLst>
              <a:ext uri="{FF2B5EF4-FFF2-40B4-BE49-F238E27FC236}">
                <a16:creationId xmlns:a16="http://schemas.microsoft.com/office/drawing/2014/main" id="{C4E98BE1-471B-F4D6-C98A-80349D5B2447}"/>
              </a:ext>
            </a:extLst>
          </p:cNvPr>
          <p:cNvPicPr>
            <a:picLocks noChangeAspect="1"/>
          </p:cNvPicPr>
          <p:nvPr/>
        </p:nvPicPr>
        <p:blipFill>
          <a:blip r:embed="rId3"/>
          <a:stretch>
            <a:fillRect/>
          </a:stretch>
        </p:blipFill>
        <p:spPr>
          <a:xfrm>
            <a:off x="5843191" y="1928813"/>
            <a:ext cx="2677219" cy="1654572"/>
          </a:xfrm>
          <a:prstGeom prst="rect">
            <a:avLst/>
          </a:prstGeom>
        </p:spPr>
      </p:pic>
      <p:sp>
        <p:nvSpPr>
          <p:cNvPr id="12" name="Text 4">
            <a:extLst>
              <a:ext uri="{FF2B5EF4-FFF2-40B4-BE49-F238E27FC236}">
                <a16:creationId xmlns:a16="http://schemas.microsoft.com/office/drawing/2014/main" id="{4C004982-61E8-4FBB-0242-5DA2F7AE9920}"/>
              </a:ext>
            </a:extLst>
          </p:cNvPr>
          <p:cNvSpPr/>
          <p:nvPr/>
        </p:nvSpPr>
        <p:spPr>
          <a:xfrm>
            <a:off x="5843191" y="3790654"/>
            <a:ext cx="1804789" cy="281980"/>
          </a:xfrm>
          <a:prstGeom prst="rect">
            <a:avLst/>
          </a:prstGeom>
          <a:noFill/>
          <a:ln/>
        </p:spPr>
        <p:txBody>
          <a:bodyPr wrap="none" rtlCol="0" anchor="t"/>
          <a:lstStyle/>
          <a:p>
            <a:pPr>
              <a:lnSpc>
                <a:spcPts val="2221"/>
              </a:lnSpc>
            </a:pPr>
            <a:r>
              <a:rPr lang="en-US" sz="1777" b="1" dirty="0">
                <a:solidFill>
                  <a:schemeClr val="bg1"/>
                </a:solidFill>
                <a:latin typeface="Crimson Pro" pitchFamily="34" charset="0"/>
                <a:ea typeface="Crimson Pro" pitchFamily="34" charset="-122"/>
                <a:cs typeface="Crimson Pro" pitchFamily="34" charset="-120"/>
              </a:rPr>
              <a:t>Pandas DataFrame</a:t>
            </a:r>
            <a:endParaRPr lang="en-US" sz="1777" dirty="0">
              <a:solidFill>
                <a:schemeClr val="bg1"/>
              </a:solidFill>
            </a:endParaRPr>
          </a:p>
        </p:txBody>
      </p:sp>
      <p:sp>
        <p:nvSpPr>
          <p:cNvPr id="13" name="Text 5">
            <a:extLst>
              <a:ext uri="{FF2B5EF4-FFF2-40B4-BE49-F238E27FC236}">
                <a16:creationId xmlns:a16="http://schemas.microsoft.com/office/drawing/2014/main" id="{B647F650-C68A-AC16-3572-A468F61CF195}"/>
              </a:ext>
            </a:extLst>
          </p:cNvPr>
          <p:cNvSpPr/>
          <p:nvPr/>
        </p:nvSpPr>
        <p:spPr>
          <a:xfrm>
            <a:off x="5843191" y="4253113"/>
            <a:ext cx="2677219" cy="2309813"/>
          </a:xfrm>
          <a:prstGeom prst="rect">
            <a:avLst/>
          </a:prstGeom>
          <a:noFill/>
          <a:ln/>
        </p:spPr>
        <p:txBody>
          <a:bodyPr wrap="square" rtlCol="0" anchor="t"/>
          <a:lstStyle/>
          <a:p>
            <a:pPr>
              <a:lnSpc>
                <a:spcPts val="2274"/>
              </a:lnSpc>
            </a:pPr>
            <a:r>
              <a:rPr lang="en-US" sz="1421" dirty="0">
                <a:solidFill>
                  <a:schemeClr val="bg1"/>
                </a:solidFill>
                <a:latin typeface="Open Sans" pitchFamily="34" charset="0"/>
                <a:ea typeface="Open Sans" pitchFamily="34" charset="-122"/>
                <a:cs typeface="Open Sans" pitchFamily="34" charset="-120"/>
              </a:rPr>
              <a:t>A pandas DataFrame is a two-dimensional, labelled data structure commonly used in data analysis and manipulation within the Python programming language. It is one of the fundamental data structures provided by the pandas library.</a:t>
            </a:r>
            <a:endParaRPr lang="en-US" sz="1421" dirty="0">
              <a:solidFill>
                <a:schemeClr val="bg1"/>
              </a:solidFill>
            </a:endParaRPr>
          </a:p>
        </p:txBody>
      </p:sp>
      <p:pic>
        <p:nvPicPr>
          <p:cNvPr id="14" name="Image 3" descr="preencoded.png">
            <a:extLst>
              <a:ext uri="{FF2B5EF4-FFF2-40B4-BE49-F238E27FC236}">
                <a16:creationId xmlns:a16="http://schemas.microsoft.com/office/drawing/2014/main" id="{0ADB8693-E6EF-E3C1-5D18-8E9FC48E19F2}"/>
              </a:ext>
            </a:extLst>
          </p:cNvPr>
          <p:cNvPicPr>
            <a:picLocks noChangeAspect="1"/>
          </p:cNvPicPr>
          <p:nvPr/>
        </p:nvPicPr>
        <p:blipFill>
          <a:blip r:embed="rId4"/>
          <a:stretch>
            <a:fillRect/>
          </a:stretch>
        </p:blipFill>
        <p:spPr>
          <a:xfrm>
            <a:off x="8791080" y="1910558"/>
            <a:ext cx="2677319" cy="1654671"/>
          </a:xfrm>
          <a:prstGeom prst="rect">
            <a:avLst/>
          </a:prstGeom>
        </p:spPr>
      </p:pic>
      <p:sp>
        <p:nvSpPr>
          <p:cNvPr id="15" name="Text 6">
            <a:extLst>
              <a:ext uri="{FF2B5EF4-FFF2-40B4-BE49-F238E27FC236}">
                <a16:creationId xmlns:a16="http://schemas.microsoft.com/office/drawing/2014/main" id="{17873025-9586-22BF-5B07-C0C9E9ABA0D8}"/>
              </a:ext>
            </a:extLst>
          </p:cNvPr>
          <p:cNvSpPr/>
          <p:nvPr/>
        </p:nvSpPr>
        <p:spPr>
          <a:xfrm>
            <a:off x="8791080" y="3790753"/>
            <a:ext cx="1804789" cy="281980"/>
          </a:xfrm>
          <a:prstGeom prst="rect">
            <a:avLst/>
          </a:prstGeom>
          <a:noFill/>
          <a:ln/>
        </p:spPr>
        <p:txBody>
          <a:bodyPr wrap="none" rtlCol="0" anchor="t"/>
          <a:lstStyle/>
          <a:p>
            <a:pPr>
              <a:lnSpc>
                <a:spcPts val="2221"/>
              </a:lnSpc>
            </a:pPr>
            <a:r>
              <a:rPr lang="en-US" sz="1777" b="1" dirty="0">
                <a:solidFill>
                  <a:schemeClr val="bg1"/>
                </a:solidFill>
                <a:latin typeface="Crimson Pro" pitchFamily="34" charset="0"/>
                <a:ea typeface="Crimson Pro" pitchFamily="34" charset="-122"/>
                <a:cs typeface="Crimson Pro" pitchFamily="34" charset="-120"/>
              </a:rPr>
              <a:t>Matplotlib</a:t>
            </a:r>
            <a:endParaRPr lang="en-US" sz="1777" dirty="0">
              <a:solidFill>
                <a:schemeClr val="bg1"/>
              </a:solidFill>
            </a:endParaRPr>
          </a:p>
        </p:txBody>
      </p:sp>
      <p:sp>
        <p:nvSpPr>
          <p:cNvPr id="16" name="Text 7">
            <a:extLst>
              <a:ext uri="{FF2B5EF4-FFF2-40B4-BE49-F238E27FC236}">
                <a16:creationId xmlns:a16="http://schemas.microsoft.com/office/drawing/2014/main" id="{01B2E86D-DE2B-3FD7-5231-A3EA4FEC0851}"/>
              </a:ext>
            </a:extLst>
          </p:cNvPr>
          <p:cNvSpPr/>
          <p:nvPr/>
        </p:nvSpPr>
        <p:spPr>
          <a:xfrm>
            <a:off x="8791080" y="4253212"/>
            <a:ext cx="2677319" cy="2598539"/>
          </a:xfrm>
          <a:prstGeom prst="rect">
            <a:avLst/>
          </a:prstGeom>
          <a:noFill/>
          <a:ln/>
        </p:spPr>
        <p:txBody>
          <a:bodyPr wrap="square" rtlCol="0" anchor="t"/>
          <a:lstStyle/>
          <a:p>
            <a:pPr>
              <a:lnSpc>
                <a:spcPts val="2274"/>
              </a:lnSpc>
            </a:pPr>
            <a:r>
              <a:rPr lang="en-US" sz="1421" dirty="0">
                <a:solidFill>
                  <a:schemeClr val="bg1"/>
                </a:solidFill>
                <a:latin typeface="Open Sans" pitchFamily="34" charset="0"/>
                <a:ea typeface="Open Sans" pitchFamily="34" charset="-122"/>
                <a:cs typeface="Open Sans" pitchFamily="34" charset="-120"/>
              </a:rPr>
              <a:t>Matplotlib is a widely-used Python library for creating static and interactive visualizations and plots. It is a powerful tool for data visualization and is particularly popular in the fields of data analysis, scientific computing, and machine learning. </a:t>
            </a:r>
            <a:endParaRPr lang="en-US" sz="1421" dirty="0">
              <a:solidFill>
                <a:schemeClr val="bg1"/>
              </a:solidFill>
            </a:endParaRPr>
          </a:p>
        </p:txBody>
      </p:sp>
      <p:cxnSp>
        <p:nvCxnSpPr>
          <p:cNvPr id="17" name="Straight Connector 16">
            <a:extLst>
              <a:ext uri="{FF2B5EF4-FFF2-40B4-BE49-F238E27FC236}">
                <a16:creationId xmlns:a16="http://schemas.microsoft.com/office/drawing/2014/main" id="{24CAC2F6-6C51-C878-529B-6DE64DD3A020}"/>
              </a:ext>
            </a:extLst>
          </p:cNvPr>
          <p:cNvCxnSpPr>
            <a:cxnSpLocks/>
          </p:cNvCxnSpPr>
          <p:nvPr/>
        </p:nvCxnSpPr>
        <p:spPr>
          <a:xfrm>
            <a:off x="2893764" y="1434236"/>
            <a:ext cx="8574635" cy="0"/>
          </a:xfrm>
          <a:prstGeom prst="line">
            <a:avLst/>
          </a:prstGeom>
          <a:ln w="31750">
            <a:gradFill flip="none" rotWithShape="1">
              <a:gsLst>
                <a:gs pos="13000">
                  <a:schemeClr val="accent5">
                    <a:lumMod val="0"/>
                    <a:lumOff val="100000"/>
                  </a:schemeClr>
                </a:gs>
                <a:gs pos="35000">
                  <a:schemeClr val="accent5">
                    <a:lumMod val="0"/>
                    <a:lumOff val="100000"/>
                  </a:schemeClr>
                </a:gs>
                <a:gs pos="55000">
                  <a:srgbClr val="4BD0FF"/>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8603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1229</Words>
  <Application>Microsoft Office PowerPoint</Application>
  <PresentationFormat>Custom</PresentationFormat>
  <Paragraphs>111</Paragraphs>
  <Slides>15</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Crimson Pro</vt:lpstr>
      <vt:lpstr>Epilogue</vt:lpstr>
      <vt:lpstr>Fraunces</vt:lpstr>
      <vt:lpstr>Open Sans</vt:lpstr>
      <vt:lpstr>Poppins</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CSE-LAB1-S26</cp:lastModifiedBy>
  <cp:revision>2</cp:revision>
  <dcterms:created xsi:type="dcterms:W3CDTF">2023-10-30T05:57:37Z</dcterms:created>
  <dcterms:modified xsi:type="dcterms:W3CDTF">2023-10-30T06:24:56Z</dcterms:modified>
</cp:coreProperties>
</file>